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CC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9900"/>
    <a:srgbClr val="FFFFFF"/>
    <a:srgbClr val="628ABA"/>
    <a:srgbClr val="2FA6FF"/>
    <a:srgbClr val="6699FF"/>
    <a:srgbClr val="4F8AFF"/>
    <a:srgbClr val="3377FF"/>
    <a:srgbClr val="095BFF"/>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094" autoAdjust="0"/>
    <p:restoredTop sz="81801" autoAdjust="0"/>
  </p:normalViewPr>
  <p:slideViewPr>
    <p:cSldViewPr snapToGrid="0">
      <p:cViewPr>
        <p:scale>
          <a:sx n="56" d="100"/>
          <a:sy n="56" d="100"/>
        </p:scale>
        <p:origin x="1128" y="316"/>
      </p:cViewPr>
      <p:guideLst>
        <p:guide orient="horz" pos="175"/>
        <p:guide orient="horz" pos="1067"/>
        <p:guide orient="horz" pos="1788"/>
        <p:guide orient="horz"/>
        <p:guide orient="horz" pos="1440"/>
        <p:guide orient="horz" pos="3284"/>
        <p:guide pos="3456"/>
        <p:guide pos="288"/>
        <p:guide pos="546"/>
        <p:guide pos="6624"/>
        <p:guide pos="1035"/>
        <p:guide pos="6359"/>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96" d="100"/>
          <a:sy n="96" d="100"/>
        </p:scale>
        <p:origin x="-3606" y="-90"/>
      </p:cViewPr>
      <p:guideLst>
        <p:guide orient="horz" pos="2880"/>
        <p:guide pos="2160"/>
      </p:guideLst>
    </p:cSldViewPr>
  </p:notesViewPr>
  <p:gridSpacing cx="76200" cy="76200"/>
</p:viewPr>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8/27/2017</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9523924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8/27/2017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514438971"/>
      </p:ext>
    </p:extLst>
  </p:cSld>
  <p:clrMap bg1="lt1" tx1="dk1" bg2="lt2" tx2="dk2" accent1="accent1" accent2="accent2" accent3="accent3" accent4="accent4" accent5="accent5" accent6="accent6" hlink="hlink" folHlink="folHlink"/>
  <p:notesStyle>
    <a:lvl1pPr marL="0" algn="l" defTabSz="1097280" rtl="0" eaLnBrk="1" latinLnBrk="0" hangingPunct="1">
      <a:lnSpc>
        <a:spcPct val="90000"/>
      </a:lnSpc>
      <a:spcAft>
        <a:spcPts val="400"/>
      </a:spcAft>
      <a:defRPr sz="1100" kern="1200">
        <a:solidFill>
          <a:schemeClr val="tx1"/>
        </a:solidFill>
        <a:latin typeface="Segoe" pitchFamily="34" charset="0"/>
        <a:ea typeface="+mn-ea"/>
        <a:cs typeface="+mn-cs"/>
      </a:defRPr>
    </a:lvl1pPr>
    <a:lvl2pPr marL="255588" indent="-127000" algn="l" defTabSz="1097280" rtl="0" eaLnBrk="1" latinLnBrk="0" hangingPunct="1">
      <a:lnSpc>
        <a:spcPct val="90000"/>
      </a:lnSpc>
      <a:spcAft>
        <a:spcPts val="400"/>
      </a:spcAft>
      <a:buFont typeface="Arial" pitchFamily="34" charset="0"/>
      <a:buChar char="•"/>
      <a:defRPr sz="1100" kern="1200">
        <a:solidFill>
          <a:schemeClr val="tx1"/>
        </a:solidFill>
        <a:latin typeface="Segoe" pitchFamily="34" charset="0"/>
        <a:ea typeface="+mn-ea"/>
        <a:cs typeface="+mn-cs"/>
      </a:defRPr>
    </a:lvl2pPr>
    <a:lvl3pPr marL="393700" indent="-138113" algn="l" defTabSz="1097280" rtl="0" eaLnBrk="1" latinLnBrk="0" hangingPunct="1">
      <a:lnSpc>
        <a:spcPct val="90000"/>
      </a:lnSpc>
      <a:spcAft>
        <a:spcPts val="400"/>
      </a:spcAft>
      <a:buFont typeface="Arial" pitchFamily="34" charset="0"/>
      <a:buChar char="•"/>
      <a:defRPr sz="1100" kern="1200">
        <a:solidFill>
          <a:schemeClr val="tx1"/>
        </a:solidFill>
        <a:latin typeface="Segoe" pitchFamily="34" charset="0"/>
        <a:ea typeface="+mn-ea"/>
        <a:cs typeface="+mn-cs"/>
      </a:defRPr>
    </a:lvl3pPr>
    <a:lvl4pPr marL="579438" indent="-176213" algn="l" defTabSz="1097280" rtl="0" eaLnBrk="1" latinLnBrk="0" hangingPunct="1">
      <a:lnSpc>
        <a:spcPct val="90000"/>
      </a:lnSpc>
      <a:spcAft>
        <a:spcPts val="400"/>
      </a:spcAft>
      <a:buFont typeface="Arial" pitchFamily="34" charset="0"/>
      <a:buChar char="•"/>
      <a:defRPr sz="1100" kern="1200">
        <a:solidFill>
          <a:schemeClr val="tx1"/>
        </a:solidFill>
        <a:latin typeface="Segoe" pitchFamily="34" charset="0"/>
        <a:ea typeface="+mn-ea"/>
        <a:cs typeface="+mn-cs"/>
      </a:defRPr>
    </a:lvl4pPr>
    <a:lvl5pPr marL="738188" indent="-138113" algn="l" defTabSz="1097280" rtl="0" eaLnBrk="1" latinLnBrk="0" hangingPunct="1">
      <a:lnSpc>
        <a:spcPct val="90000"/>
      </a:lnSpc>
      <a:spcAft>
        <a:spcPts val="400"/>
      </a:spcAft>
      <a:buFont typeface="Arial" pitchFamily="34" charset="0"/>
      <a:buChar char="•"/>
      <a:defRPr sz="1100" kern="1200">
        <a:solidFill>
          <a:schemeClr val="tx1"/>
        </a:solidFill>
        <a:latin typeface="Segoe" pitchFamily="34" charset="0"/>
        <a:ea typeface="+mn-ea"/>
        <a:cs typeface="+mn-cs"/>
      </a:defRPr>
    </a:lvl5pPr>
    <a:lvl6pPr marL="2743200" algn="l" defTabSz="1097280" rtl="0" eaLnBrk="1" latinLnBrk="0" hangingPunct="1">
      <a:defRPr sz="1400" kern="1200">
        <a:solidFill>
          <a:schemeClr val="tx1"/>
        </a:solidFill>
        <a:latin typeface="+mn-lt"/>
        <a:ea typeface="+mn-ea"/>
        <a:cs typeface="+mn-cs"/>
      </a:defRPr>
    </a:lvl6pPr>
    <a:lvl7pPr marL="3291840" algn="l" defTabSz="1097280" rtl="0" eaLnBrk="1" latinLnBrk="0" hangingPunct="1">
      <a:defRPr sz="1400" kern="1200">
        <a:solidFill>
          <a:schemeClr val="tx1"/>
        </a:solidFill>
        <a:latin typeface="+mn-lt"/>
        <a:ea typeface="+mn-ea"/>
        <a:cs typeface="+mn-cs"/>
      </a:defRPr>
    </a:lvl7pPr>
    <a:lvl8pPr marL="3840480" algn="l" defTabSz="1097280" rtl="0" eaLnBrk="1" latinLnBrk="0" hangingPunct="1">
      <a:defRPr sz="1400" kern="1200">
        <a:solidFill>
          <a:schemeClr val="tx1"/>
        </a:solidFill>
        <a:latin typeface="+mn-lt"/>
        <a:ea typeface="+mn-ea"/>
        <a:cs typeface="+mn-cs"/>
      </a:defRPr>
    </a:lvl8pPr>
    <a:lvl9pPr marL="4389120" algn="l" defTabSz="1097280" rtl="0" eaLnBrk="1" latinLnBrk="0" hangingPunct="1">
      <a:defRPr sz="1400" kern="1200">
        <a:solidFill>
          <a:schemeClr val="tx1"/>
        </a:solidFill>
        <a:latin typeface="+mn-lt"/>
        <a:ea typeface="+mn-ea"/>
        <a:cs typeface="+mn-cs"/>
      </a:defRPr>
    </a:lvl9pPr>
  </p:notesStyle>
</p:notesMaster>
</file>

<file path=ppt/tags/tag1.xml><?xml version="1.0" encoding="utf-8"?>
<p:tagLst xmlns:a="http://schemas.openxmlformats.org/drawingml/2006/main" xmlns:r="http://schemas.openxmlformats.org/officeDocument/2006/relationships" xmlns:p="http://schemas.openxmlformats.org/presentationml/2006/main">
  <p:tag name="TIMING" val="|0.8|4.2|12.8|18.6"/>
</p:tagLst>
</file>

<file path=ppt/tags/tag10.xml><?xml version="1.0" encoding="utf-8"?>
<p:tagLst xmlns:a="http://schemas.openxmlformats.org/drawingml/2006/main" xmlns:r="http://schemas.openxmlformats.org/officeDocument/2006/relationships" xmlns:p="http://schemas.openxmlformats.org/presentationml/2006/main">
  <p:tag name="TIMING" val="|60.9|10.1|9.3|10.8|17.4|2.4|45.9"/>
</p:tagLst>
</file>

<file path=ppt/tags/tag11.xml><?xml version="1.0" encoding="utf-8"?>
<p:tagLst xmlns:a="http://schemas.openxmlformats.org/drawingml/2006/main" xmlns:r="http://schemas.openxmlformats.org/officeDocument/2006/relationships" xmlns:p="http://schemas.openxmlformats.org/presentationml/2006/main">
  <p:tag name="TIMING" val="|108"/>
</p:tagLst>
</file>

<file path=ppt/tags/tag2.xml><?xml version="1.0" encoding="utf-8"?>
<p:tagLst xmlns:a="http://schemas.openxmlformats.org/drawingml/2006/main" xmlns:r="http://schemas.openxmlformats.org/officeDocument/2006/relationships" xmlns:p="http://schemas.openxmlformats.org/presentationml/2006/main">
  <p:tag name="TIMING" val="|1.8|13.7|7.7"/>
</p:tagLst>
</file>

<file path=ppt/tags/tag3.xml><?xml version="1.0" encoding="utf-8"?>
<p:tagLst xmlns:a="http://schemas.openxmlformats.org/drawingml/2006/main" xmlns:r="http://schemas.openxmlformats.org/officeDocument/2006/relationships" xmlns:p="http://schemas.openxmlformats.org/presentationml/2006/main">
  <p:tag name="TIMING" val="|20.8|28"/>
</p:tagLst>
</file>

<file path=ppt/tags/tag4.xml><?xml version="1.0" encoding="utf-8"?>
<p:tagLst xmlns:a="http://schemas.openxmlformats.org/drawingml/2006/main" xmlns:r="http://schemas.openxmlformats.org/officeDocument/2006/relationships" xmlns:p="http://schemas.openxmlformats.org/presentationml/2006/main">
  <p:tag name="TIMING" val="|14.5|8.6|39.9|19.5"/>
</p:tagLst>
</file>

<file path=ppt/tags/tag5.xml><?xml version="1.0" encoding="utf-8"?>
<p:tagLst xmlns:a="http://schemas.openxmlformats.org/drawingml/2006/main" xmlns:r="http://schemas.openxmlformats.org/officeDocument/2006/relationships" xmlns:p="http://schemas.openxmlformats.org/presentationml/2006/main">
  <p:tag name="TIMING" val="|24.4"/>
</p:tagLst>
</file>

<file path=ppt/tags/tag6.xml><?xml version="1.0" encoding="utf-8"?>
<p:tagLst xmlns:a="http://schemas.openxmlformats.org/drawingml/2006/main" xmlns:r="http://schemas.openxmlformats.org/officeDocument/2006/relationships" xmlns:p="http://schemas.openxmlformats.org/presentationml/2006/main">
  <p:tag name="TIMING" val="|12.9"/>
</p:tagLst>
</file>

<file path=ppt/tags/tag7.xml><?xml version="1.0" encoding="utf-8"?>
<p:tagLst xmlns:a="http://schemas.openxmlformats.org/drawingml/2006/main" xmlns:r="http://schemas.openxmlformats.org/officeDocument/2006/relationships" xmlns:p="http://schemas.openxmlformats.org/presentationml/2006/main">
  <p:tag name="TIMING" val="|4.1|18.8|3.8|43.3"/>
</p:tagLst>
</file>

<file path=ppt/tags/tag8.xml><?xml version="1.0" encoding="utf-8"?>
<p:tagLst xmlns:a="http://schemas.openxmlformats.org/drawingml/2006/main" xmlns:r="http://schemas.openxmlformats.org/officeDocument/2006/relationships" xmlns:p="http://schemas.openxmlformats.org/presentationml/2006/main">
  <p:tag name="TIMING" val="|9.4|15.6|26.1|32.4|21.2"/>
</p:tagLst>
</file>

<file path=ppt/tags/tag9.xml><?xml version="1.0" encoding="utf-8"?>
<p:tagLst xmlns:a="http://schemas.openxmlformats.org/drawingml/2006/main" xmlns:r="http://schemas.openxmlformats.org/officeDocument/2006/relationships" xmlns:p="http://schemas.openxmlformats.org/presentationml/2006/main">
  <p:tag name="TIMING" val="|1.5|25.3|41.6|3.9"/>
</p:tagLst>
</file>

<file path=ppt/theme/theme1.xml><?xml version="1.0" encoding="utf-8"?>
<a:theme xmlns:a="http://schemas.openxmlformats.org/drawingml/2006/main" name="1_MSR_PPT_all_template_v03_light">
  <a:themeElements>
    <a:clrScheme name="MSR 2007">
      <a:dk1>
        <a:srgbClr val="000000"/>
      </a:dk1>
      <a:lt1>
        <a:srgbClr val="FFFFFF"/>
      </a:lt1>
      <a:dk2>
        <a:srgbClr val="3F3F3F"/>
      </a:dk2>
      <a:lt2>
        <a:srgbClr val="FFFFFF"/>
      </a:lt2>
      <a:accent1>
        <a:srgbClr val="FFDF79"/>
      </a:accent1>
      <a:accent2>
        <a:srgbClr val="5782B5"/>
      </a:accent2>
      <a:accent3>
        <a:srgbClr val="E28A54"/>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2.xml><?xml version="1.0" encoding="utf-8"?>
<a:theme xmlns:a="http://schemas.openxmlformats.org/drawingml/2006/main" name="US Public Sector CIO Summit 2010 16x9 (2)">
  <a:themeElements>
    <a:clrScheme name="US Public Sector 2010">
      <a:dk1>
        <a:sysClr val="windowText" lastClr="000000"/>
      </a:dk1>
      <a:lt1>
        <a:sysClr val="window" lastClr="FFFFFF"/>
      </a:lt1>
      <a:dk2>
        <a:srgbClr val="575F6D"/>
      </a:dk2>
      <a:lt2>
        <a:srgbClr val="FFF39D"/>
      </a:lt2>
      <a:accent1>
        <a:srgbClr val="FE8637"/>
      </a:accent1>
      <a:accent2>
        <a:srgbClr val="00B0F0"/>
      </a:accent2>
      <a:accent3>
        <a:srgbClr val="00B050"/>
      </a:accent3>
      <a:accent4>
        <a:srgbClr val="F5CD2D"/>
      </a:accent4>
      <a:accent5>
        <a:srgbClr val="AEBAD5"/>
      </a:accent5>
      <a:accent6>
        <a:srgbClr val="002060"/>
      </a:accent6>
      <a:hlink>
        <a:srgbClr val="00B0F0"/>
      </a:hlink>
      <a:folHlink>
        <a:srgbClr val="FFF39D"/>
      </a:folHlink>
    </a:clrScheme>
    <a:fontScheme name="Segoe UI">
      <a:majorFont>
        <a:latin typeface="Segoe UI"/>
        <a:ea typeface=""/>
        <a:cs typeface=""/>
      </a:majorFont>
      <a:minorFont>
        <a:latin typeface="Segoe UI"/>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400" dirty="0" smtClean="0">
            <a:gradFill>
              <a:gsLst>
                <a:gs pos="50000">
                  <a:schemeClr val="tx1"/>
                </a:gs>
                <a:gs pos="100000">
                  <a:schemeClr val="tx1"/>
                </a:gs>
              </a:gsLst>
              <a:lin ang="5400000" scaled="0"/>
            </a:gradFill>
            <a:effectLst>
              <a:outerShdw blurRad="38100" dist="38100" dir="2700000" algn="tl">
                <a:srgbClr val="000000">
                  <a:alpha val="43137"/>
                </a:srgbClr>
              </a:outerShdw>
            </a:effectLst>
            <a:latin typeface="Segoe UI" pitchFamily="34" charset="0"/>
            <a:ea typeface="Segoe UI" pitchFamily="34" charset="0"/>
            <a:cs typeface="Segoe UI" pitchFamily="34" charset="0"/>
          </a:defRPr>
        </a:defPPr>
      </a:lstStyle>
      <a:style>
        <a:lnRef idx="1">
          <a:schemeClr val="accent1"/>
        </a:lnRef>
        <a:fillRef idx="3">
          <a:schemeClr val="accent1"/>
        </a:fillRef>
        <a:effectRef idx="2">
          <a:schemeClr val="accent1"/>
        </a:effectRef>
        <a:fontRef idx="minor">
          <a:schemeClr val="lt1"/>
        </a:fontRef>
      </a:style>
    </a:spDef>
    <a:txDef>
      <a:spPr>
        <a:noFill/>
      </a:spPr>
      <a:bodyPr wrap="square" lIns="0" tIns="0" rIns="0" bIns="0" rtlCol="0">
        <a:spAutoFit/>
      </a:bodyPr>
      <a:lstStyle>
        <a:defPPr>
          <a:defRPr sz="2400" dirty="0" smtClean="0">
            <a:gradFill>
              <a:gsLst>
                <a:gs pos="0">
                  <a:schemeClr val="tx1"/>
                </a:gs>
                <a:gs pos="86000">
                  <a:schemeClr val="tx1"/>
                </a:gs>
              </a:gsLst>
              <a:lin ang="5400000" scaled="0"/>
            </a:gradFill>
          </a:defRPr>
        </a:defPPr>
      </a:lstStyle>
    </a:txDef>
  </a:objectDefaults>
  <a:extraClrSchemeLst/>
</a:theme>
</file>

<file path=ppt/theme/theme3.xml><?xml version="1.0" encoding="utf-8"?>
<a:theme xmlns:a="http://schemas.openxmlformats.org/drawingml/2006/main" name="Custom Desig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Segoe UI">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A4E3C136-12E3-43F0-8F00-96B7388776E9}">
  <ds:schemaRefs>
    <ds:schemaRef ds:uri="http://schemas.microsoft.com/sharepoint/v3/contenttype/forms"/>
  </ds:schemaRefs>
</ds:datastoreItem>
</file>

<file path=customXml/itemProps2.xml><?xml version="1.0" encoding="utf-8"?>
<ds:datastoreItem xmlns:ds="http://schemas.openxmlformats.org/officeDocument/2006/customXml" ds:itemID="{21324D63-3D9D-4B57-96B3-A9DD4EE2F2EC}">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A46AAC92-0633-45CA-B5E7-538D6CF6B1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11705</TotalTime>
  <Words>922</Words>
  <Application>Microsoft Office PowerPoint</Application>
  <PresentationFormat>Custom</PresentationFormat>
  <Paragraphs>185</Paragraphs>
  <Slides>19</Slides>
  <Notes>19</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19</vt:i4>
      </vt:variant>
    </vt:vector>
  </HeadingPairs>
  <TitlesOfParts>
    <vt:vector size="31" baseType="lpstr">
      <vt:lpstr>Arial</vt:lpstr>
      <vt:lpstr>Calibri</vt:lpstr>
      <vt:lpstr>Lucida Sans Unicode</vt:lpstr>
      <vt:lpstr>Segoe</vt:lpstr>
      <vt:lpstr>Segoe Semibold</vt:lpstr>
      <vt:lpstr>Segoe UI</vt:lpstr>
      <vt:lpstr>Segoe UI Semibold</vt:lpstr>
      <vt:lpstr>Symbol</vt:lpstr>
      <vt:lpstr>Wingdings</vt:lpstr>
      <vt:lpstr>1_MSR_PPT_all_template_v03_light</vt:lpstr>
      <vt:lpstr>US Public Sector CIO Summit 2010 16x9 (2)</vt:lpstr>
      <vt:lpstr>Custom Design</vt:lpstr>
      <vt:lpstr>Timestamp-based  Concurrency Control  in SDD-1</vt:lpstr>
      <vt:lpstr>SDD-1</vt:lpstr>
      <vt:lpstr>November 1976</vt:lpstr>
      <vt:lpstr>Future Events</vt:lpstr>
      <vt:lpstr>Starting Point (from Jim Rothnie)</vt:lpstr>
      <vt:lpstr>Runtime Model</vt:lpstr>
      <vt:lpstr>Static Transaction Model</vt:lpstr>
      <vt:lpstr>Runtime Model (cont’d)</vt:lpstr>
      <vt:lpstr>Static analysis  Conflict Graph</vt:lpstr>
      <vt:lpstr>Technical weaknesses</vt:lpstr>
      <vt:lpstr>Performance</vt:lpstr>
      <vt:lpstr>Publications</vt:lpstr>
      <vt:lpstr>1978 (I think)</vt:lpstr>
      <vt:lpstr>Lessons</vt:lpstr>
      <vt:lpstr>Some follow-on work</vt:lpstr>
      <vt:lpstr>Query Processing in SDD-1</vt:lpstr>
      <vt:lpstr>Which led to</vt:lpstr>
      <vt:lpstr>More Lessons</vt:lpstr>
      <vt:lpstr>SDD-1 Global Clock</vt:lpstr>
    </vt:vector>
  </TitlesOfParts>
  <Manager>&lt;Content Manager Name Here&gt;</Manager>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Management 2.0: Manipulating Richer Mappings</dc:title>
  <dc:subject>Name of Event</dc:subject>
  <dc:creator>philbe</dc:creator>
  <dc:description>Template: Mark Johnson, Silver Fox Productions Inc.
Formatting:
Event Date:
Event Location:
Audience:</dc:description>
  <cp:lastModifiedBy>Phil Bernstein</cp:lastModifiedBy>
  <cp:revision>850</cp:revision>
  <dcterms:created xsi:type="dcterms:W3CDTF">2007-04-20T00:30:11Z</dcterms:created>
  <dcterms:modified xsi:type="dcterms:W3CDTF">2017-08-28T05:58:17Z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y fmtid="{D5CDD505-2E9C-101B-9397-08002B2CF9AE}" pid="3" name="MSIP_Label_f42aa342-8706-4288-bd11-ebb85995028c_Enabled">
    <vt:lpwstr>True</vt:lpwstr>
  </property>
  <property fmtid="{D5CDD505-2E9C-101B-9397-08002B2CF9AE}" pid="4" name="MSIP_Label_f42aa342-8706-4288-bd11-ebb85995028c_SiteId">
    <vt:lpwstr>72f988bf-86f1-41af-91ab-2d7cd011db47</vt:lpwstr>
  </property>
  <property fmtid="{D5CDD505-2E9C-101B-9397-08002B2CF9AE}" pid="5" name="MSIP_Label_f42aa342-8706-4288-bd11-ebb85995028c_Ref">
    <vt:lpwstr>https://api.informationprotection.azure.com/api/72f988bf-86f1-41af-91ab-2d7cd011db47</vt:lpwstr>
  </property>
  <property fmtid="{D5CDD505-2E9C-101B-9397-08002B2CF9AE}" pid="6" name="MSIP_Label_f42aa342-8706-4288-bd11-ebb85995028c_Owner">
    <vt:lpwstr>philbe@microsoft.com</vt:lpwstr>
  </property>
  <property fmtid="{D5CDD505-2E9C-101B-9397-08002B2CF9AE}" pid="7" name="MSIP_Label_f42aa342-8706-4288-bd11-ebb85995028c_SetDate">
    <vt:lpwstr>2017-08-26T16:09:14.4624316-07:00</vt:lpwstr>
  </property>
  <property fmtid="{D5CDD505-2E9C-101B-9397-08002B2CF9AE}" pid="8" name="MSIP_Label_f42aa342-8706-4288-bd11-ebb85995028c_Name">
    <vt:lpwstr>General</vt:lpwstr>
  </property>
  <property fmtid="{D5CDD505-2E9C-101B-9397-08002B2CF9AE}" pid="9" name="MSIP_Label_f42aa342-8706-4288-bd11-ebb85995028c_Application">
    <vt:lpwstr>Microsoft Azure Information Protection</vt:lpwstr>
  </property>
  <property fmtid="{D5CDD505-2E9C-101B-9397-08002B2CF9AE}" pid="10" name="MSIP_Label_f42aa342-8706-4288-bd11-ebb85995028c_Extended_MSFT_Method">
    <vt:lpwstr>Automatic</vt:lpwstr>
  </property>
  <property fmtid="{D5CDD505-2E9C-101B-9397-08002B2CF9AE}" pid="11" name="Sensitivity">
    <vt:lpwstr>General</vt:lpwstr>
  </property>
</Properties>
</file>