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0" r:id="rId3"/>
    <p:sldId id="293" r:id="rId4"/>
    <p:sldId id="294" r:id="rId5"/>
    <p:sldId id="295" r:id="rId6"/>
    <p:sldId id="289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3" r:id="rId24"/>
    <p:sldId id="314" r:id="rId25"/>
    <p:sldId id="315" r:id="rId26"/>
    <p:sldId id="31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58ED"/>
    <a:srgbClr val="CC191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68" autoAdjust="0"/>
    <p:restoredTop sz="91292" autoAdjust="0"/>
  </p:normalViewPr>
  <p:slideViewPr>
    <p:cSldViewPr>
      <p:cViewPr varScale="1">
        <p:scale>
          <a:sx n="95" d="100"/>
          <a:sy n="95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F6D236-AF00-CB45-9494-5D883DD71A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8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3B5FDE-1388-F245-A996-BC768EFD20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327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DFA87-8C06-DC4A-8CE7-D68A47DEB528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To</a:t>
            </a:r>
            <a:r>
              <a:rPr lang="en-US" sz="2000" baseline="0" dirty="0">
                <a:solidFill>
                  <a:schemeClr val="accent2"/>
                </a:solidFill>
              </a:rPr>
              <a:t> be clear: I am talking as an academic about lessons *I* learned while doing Berkeley DB </a:t>
            </a:r>
            <a:r>
              <a:rPr lang="mr-IN" sz="2000" baseline="0" dirty="0">
                <a:solidFill>
                  <a:schemeClr val="accent2"/>
                </a:solidFill>
              </a:rPr>
              <a:t>–</a:t>
            </a:r>
            <a:r>
              <a:rPr lang="en-US" sz="2000" baseline="0" dirty="0">
                <a:solidFill>
                  <a:schemeClr val="accent2"/>
                </a:solidFill>
              </a:rPr>
              <a:t> as a grad student, as a company (Sleepycat), as an architect at Oracle.  But this is not an Oracle presentation. This is an academic presentation.</a:t>
            </a:r>
          </a:p>
          <a:p>
            <a:endParaRPr lang="en-US" sz="2000" baseline="0" dirty="0">
              <a:solidFill>
                <a:schemeClr val="accent2"/>
              </a:solidFill>
            </a:endParaRPr>
          </a:p>
          <a:p>
            <a:r>
              <a:rPr lang="en-US" sz="2000" baseline="0" dirty="0">
                <a:solidFill>
                  <a:schemeClr val="accent2"/>
                </a:solidFill>
              </a:rPr>
              <a:t>What this talk is about: BDB was not a failed aspiration; it backed most of the first generation web services and is still in use today 20+ years later. Our Java product backs the Oracle NoSQL Database.</a:t>
            </a:r>
          </a:p>
          <a:p>
            <a:endParaRPr lang="en-US" sz="2000" baseline="0" dirty="0">
              <a:solidFill>
                <a:schemeClr val="accent2"/>
              </a:solidFill>
            </a:endParaRPr>
          </a:p>
          <a:p>
            <a:r>
              <a:rPr lang="en-US" sz="2000" baseline="0" dirty="0">
                <a:solidFill>
                  <a:schemeClr val="accent2"/>
                </a:solidFill>
              </a:rPr>
              <a:t>But, there were painful lessons learned along the way </a:t>
            </a:r>
            <a:r>
              <a:rPr lang="mr-IN" sz="2000" baseline="0" dirty="0">
                <a:solidFill>
                  <a:schemeClr val="accent2"/>
                </a:solidFill>
              </a:rPr>
              <a:t>–</a:t>
            </a:r>
            <a:r>
              <a:rPr lang="en-US" sz="2000" baseline="0" dirty="0">
                <a:solidFill>
                  <a:schemeClr val="accent2"/>
                </a:solidFill>
              </a:rPr>
              <a:t> the kinds of lessons that are easy to repeat, so here goes</a:t>
            </a:r>
            <a:r>
              <a:rPr lang="mr-IN" sz="2000" baseline="0" dirty="0">
                <a:solidFill>
                  <a:schemeClr val="accent2"/>
                </a:solidFill>
              </a:rPr>
              <a:t>…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OK, so now it’s 1996 and we’re off building product.</a:t>
            </a:r>
          </a:p>
          <a:p>
            <a:endParaRPr lang="en-US" dirty="0"/>
          </a:p>
          <a:p>
            <a:r>
              <a:rPr lang="en-US" dirty="0"/>
              <a:t>We have a common page header among all our access methods.</a:t>
            </a:r>
          </a:p>
          <a:p>
            <a:r>
              <a:rPr lang="en-US" dirty="0"/>
              <a:t>It</a:t>
            </a:r>
            <a:r>
              <a:rPr lang="en-US" baseline="0" dirty="0"/>
              <a:t> adds some meta-data for transactions </a:t>
            </a:r>
            <a:r>
              <a:rPr lang="mr-IN" baseline="0" dirty="0"/>
              <a:t>…</a:t>
            </a:r>
            <a:r>
              <a:rPr lang="en-US" baseline="0" dirty="0"/>
              <a:t> stuff like an LSN, page numbers </a:t>
            </a:r>
            <a:r>
              <a:rPr lang="mr-IN" baseline="0" dirty="0"/>
              <a:t>…</a:t>
            </a:r>
            <a:endParaRPr lang="en-US" baseline="0" dirty="0"/>
          </a:p>
          <a:p>
            <a:r>
              <a:rPr lang="en-US" baseline="0" dirty="0"/>
              <a:t>And because we’re now going to support big items and stuff like that, we reference structures on the page rather than the values themselves</a:t>
            </a:r>
            <a:r>
              <a:rPr lang="mr-IN" baseline="0" dirty="0"/>
              <a:t>…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We are so close, and then </a:t>
            </a:r>
            <a:r>
              <a:rPr lang="mr-IN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23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Keith and I go off </a:t>
            </a:r>
            <a:r>
              <a:rPr lang="en-US" dirty="0" err="1"/>
              <a:t>transactionalizing</a:t>
            </a:r>
            <a:r>
              <a:rPr lang="en-US" dirty="0"/>
              <a:t> our own access methods (Margo = hash; Keith = </a:t>
            </a:r>
            <a:r>
              <a:rPr lang="en-US" dirty="0" err="1"/>
              <a:t>Btree</a:t>
            </a:r>
            <a:r>
              <a:rPr lang="en-US" dirty="0"/>
              <a:t>/</a:t>
            </a:r>
            <a:r>
              <a:rPr lang="en-US" dirty="0" err="1"/>
              <a:t>Recno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And Keith needs some more meta-data</a:t>
            </a:r>
            <a:r>
              <a:rPr lang="mr-IN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23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ended up with multiple:</a:t>
            </a:r>
          </a:p>
          <a:p>
            <a:endParaRPr lang="en-US" dirty="0"/>
          </a:p>
          <a:p>
            <a:r>
              <a:rPr lang="en-US" dirty="0"/>
              <a:t>Page formats</a:t>
            </a:r>
          </a:p>
          <a:p>
            <a:r>
              <a:rPr lang="en-US" dirty="0"/>
              <a:t>Print routines</a:t>
            </a:r>
          </a:p>
          <a:p>
            <a:r>
              <a:rPr lang="en-US" dirty="0"/>
              <a:t>Recovery routines</a:t>
            </a:r>
          </a:p>
          <a:p>
            <a:r>
              <a:rPr lang="en-US" dirty="0"/>
              <a:t>Scavenger routines 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UNTIL 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__ham_46_hash (version 8 to </a:t>
            </a:r>
            <a:r>
              <a:rPr lang="en-US" dirty="0" err="1"/>
              <a:t>verion</a:t>
            </a:r>
            <a:r>
              <a:rPr lang="en-US" dirty="0"/>
              <a:t> 9) </a:t>
            </a:r>
            <a:r>
              <a:rPr lang="mr-IN" dirty="0"/>
              <a:t>–</a:t>
            </a:r>
            <a:r>
              <a:rPr lang="en-US" dirty="0"/>
              <a:t> sorted the entries (2007)</a:t>
            </a:r>
          </a:p>
          <a:p>
            <a:r>
              <a:rPr lang="en-US" dirty="0"/>
              <a:t>Merged blob handling 2015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66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Sunk costs are irrelevant!</a:t>
            </a:r>
            <a:r>
              <a:rPr lang="en-US" baseline="0" dirty="0"/>
              <a:t>  -- A small change in 1997 would have saved TONS of engineering effort over the next 20 years; If you don’t have time to get it right now, when will you have time?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When you find yourself in a hole, stop digging!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77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Problem: Databases are accessed by multiple transactions.</a:t>
            </a:r>
          </a:p>
          <a:p>
            <a:r>
              <a:rPr lang="en-US" baseline="0" dirty="0"/>
              <a:t>In 1997 </a:t>
            </a:r>
            <a:r>
              <a:rPr lang="mr-IN" baseline="0" dirty="0"/>
              <a:t>–</a:t>
            </a:r>
            <a:r>
              <a:rPr lang="en-US" baseline="0" dirty="0"/>
              <a:t> this usually meant MULTIPLE PROCESSES (not threads) </a:t>
            </a:r>
            <a:r>
              <a:rPr lang="mr-IN" baseline="0" dirty="0"/>
              <a:t>–</a:t>
            </a:r>
            <a:r>
              <a:rPr lang="en-US" baseline="0" dirty="0"/>
              <a:t> </a:t>
            </a:r>
            <a:r>
              <a:rPr lang="en-US" baseline="0" dirty="0" err="1"/>
              <a:t>Pthreads</a:t>
            </a:r>
            <a:r>
              <a:rPr lang="en-US" baseline="0" dirty="0"/>
              <a:t> was just standardized in 1995; not widely available.</a:t>
            </a:r>
          </a:p>
          <a:p>
            <a:endParaRPr lang="en-US" baseline="0" dirty="0"/>
          </a:p>
          <a:p>
            <a:r>
              <a:rPr lang="en-US" baseline="0" dirty="0"/>
              <a:t>So, how do you make processes wait for each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14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wait on a resource by allocating a lock for each resource.</a:t>
            </a:r>
          </a:p>
          <a:p>
            <a:endParaRPr lang="en-US" dirty="0"/>
          </a:p>
          <a:p>
            <a:r>
              <a:rPr lang="en-US" dirty="0"/>
              <a:t>You can wait on a process by allocation a lock per process (or thread)</a:t>
            </a:r>
          </a:p>
          <a:p>
            <a:endParaRPr lang="en-US" dirty="0"/>
          </a:p>
          <a:p>
            <a:r>
              <a:rPr lang="en-US" dirty="0"/>
              <a:t>It should seem obvious that you’re going to have more resources than processes, so you should have a lock per</a:t>
            </a:r>
            <a:r>
              <a:rPr lang="en-US" baseline="0" dirty="0"/>
              <a:t> process.</a:t>
            </a:r>
          </a:p>
          <a:p>
            <a:endParaRPr lang="en-US" baseline="0" dirty="0"/>
          </a:p>
          <a:p>
            <a:r>
              <a:rPr lang="en-US" baseline="0" dirty="0"/>
              <a:t>It should also seem obvious that if you have a lock per process, you can control the order in which you release locks.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So, it should seem obvious which way you’d go 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42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why did we do something bone-headed?</a:t>
            </a:r>
          </a:p>
          <a:p>
            <a:endParaRPr lang="en-US" dirty="0"/>
          </a:p>
          <a:p>
            <a:r>
              <a:rPr lang="en-US" dirty="0"/>
              <a:t>Two main reasons:</a:t>
            </a:r>
            <a:r>
              <a:rPr lang="en-US" baseline="0" dirty="0"/>
              <a:t> When we talk about locking (we = academics or anyone else for that matter), we couple and conflate the locking of a resource with the waiting for that resource. BUT </a:t>
            </a:r>
            <a:r>
              <a:rPr lang="mr-IN" baseline="0" dirty="0"/>
              <a:t>–</a:t>
            </a:r>
            <a:r>
              <a:rPr lang="en-US" baseline="0" dirty="0"/>
              <a:t> those are actually two entirely different things.  One is a data structure and one is a scheduling primitive.</a:t>
            </a:r>
          </a:p>
          <a:p>
            <a:endParaRPr lang="en-US" baseline="0" dirty="0"/>
          </a:p>
          <a:p>
            <a:r>
              <a:rPr lang="en-US" baseline="0" dirty="0"/>
              <a:t>Second: Our major customer (Netscape) wanted/demanded to be able to conjure up threads without having to call any initialization scheme </a:t>
            </a:r>
            <a:r>
              <a:rPr lang="mr-IN" baseline="0" dirty="0"/>
              <a:t>–</a:t>
            </a:r>
            <a:r>
              <a:rPr lang="en-US" baseline="0" dirty="0"/>
              <a:t> this was a bad reason.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7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at that coupling of LOCKING and SCHEDULING</a:t>
            </a:r>
          </a:p>
          <a:p>
            <a:endParaRPr lang="en-US" dirty="0"/>
          </a:p>
          <a:p>
            <a:r>
              <a:rPr lang="en-US" dirty="0"/>
              <a:t>BREAK THE LOCK INTO TWO PARTS </a:t>
            </a:r>
            <a:r>
              <a:rPr lang="mr-IN" dirty="0"/>
              <a:t>–</a:t>
            </a:r>
            <a:r>
              <a:rPr lang="en-US" dirty="0"/>
              <a:t> the blocking part that goes on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7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the queuing part that is associated with an object.</a:t>
            </a:r>
          </a:p>
          <a:p>
            <a:endParaRPr lang="en-US" dirty="0"/>
          </a:p>
          <a:p>
            <a:r>
              <a:rPr lang="en-US" dirty="0"/>
              <a:t>So, let’s say that process 2 now wants a Read lock</a:t>
            </a:r>
          </a:p>
          <a:p>
            <a:endParaRPr lang="en-US" dirty="0"/>
          </a:p>
          <a:p>
            <a:r>
              <a:rPr lang="en-US" dirty="0"/>
              <a:t>We create another element that references P2’s lock</a:t>
            </a:r>
          </a:p>
          <a:p>
            <a:endParaRPr lang="en-US" dirty="0"/>
          </a:p>
          <a:p>
            <a:r>
              <a:rPr lang="en-US" dirty="0"/>
              <a:t>And hook it in</a:t>
            </a:r>
          </a:p>
          <a:p>
            <a:endParaRPr lang="en-US" dirty="0"/>
          </a:p>
          <a:p>
            <a:r>
              <a:rPr lang="en-US" dirty="0"/>
              <a:t>If P3 also wants a read lock, we create another entry</a:t>
            </a:r>
          </a:p>
          <a:p>
            <a:endParaRPr lang="en-US" dirty="0"/>
          </a:p>
          <a:p>
            <a:r>
              <a:rPr lang="en-US" dirty="0"/>
              <a:t>And hook it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79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say that P1 release its lock</a:t>
            </a:r>
          </a:p>
          <a:p>
            <a:endParaRPr lang="en-US" dirty="0"/>
          </a:p>
          <a:p>
            <a:r>
              <a:rPr lang="en-US" dirty="0"/>
              <a:t>We traverse the list, waking up everyone who needs to be wakened: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Basically a key-value store</a:t>
            </a:r>
          </a:p>
          <a:p>
            <a:endParaRPr lang="en-GB" dirty="0"/>
          </a:p>
          <a:p>
            <a:r>
              <a:rPr lang="en-GB" dirty="0"/>
              <a:t>That’s a common API wrapped around a collection of access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50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Gazillions of locks </a:t>
            </a:r>
            <a:r>
              <a:rPr lang="mr-IN" dirty="0"/>
              <a:t>–</a:t>
            </a:r>
            <a:r>
              <a:rPr lang="en-US" dirty="0"/>
              <a:t> everywhere!</a:t>
            </a:r>
          </a:p>
          <a:p>
            <a:endParaRPr lang="en-US" dirty="0"/>
          </a:p>
          <a:p>
            <a:r>
              <a:rPr lang="en-US" dirty="0"/>
              <a:t>Wastes cycles because everyone wakes up when the resource is available even if there is a long queue</a:t>
            </a:r>
          </a:p>
          <a:p>
            <a:endParaRPr lang="en-US" dirty="0"/>
          </a:p>
          <a:p>
            <a:r>
              <a:rPr lang="en-US" dirty="0"/>
              <a:t>Cleaning up after dead processes/threads</a:t>
            </a:r>
            <a:r>
              <a:rPr lang="en-US" baseline="0" dirty="0"/>
              <a:t> is more painful than it needs to be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611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sounds like it’s about data structure design and it kind of is, but it’s really about API design.</a:t>
            </a:r>
          </a:p>
          <a:p>
            <a:endParaRPr lang="en-US" dirty="0"/>
          </a:p>
          <a:p>
            <a:r>
              <a:rPr lang="en-US" dirty="0"/>
              <a:t>Had we designed thread-local storage in up front, and encoded it in the API, we would have solved this problem</a:t>
            </a:r>
            <a:r>
              <a:rPr lang="en-US" baseline="0" dirty="0"/>
              <a:t> and MANY MANY MANY others.</a:t>
            </a:r>
          </a:p>
          <a:p>
            <a:endParaRPr lang="en-US" baseline="0" dirty="0"/>
          </a:p>
          <a:p>
            <a:r>
              <a:rPr lang="en-US" baseline="0" dirty="0"/>
              <a:t>So, your customers may tell you what they want, but sometimes, you need to give them what they need.</a:t>
            </a:r>
          </a:p>
          <a:p>
            <a:endParaRPr lang="en-US" baseline="0" dirty="0"/>
          </a:p>
          <a:p>
            <a:r>
              <a:rPr lang="en-US" baseline="0" dirty="0"/>
              <a:t>Stop conflating queuing and scheduling!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05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see I’m not the first to talk about XML 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When you are a small database</a:t>
            </a:r>
            <a:r>
              <a:rPr lang="en-US" baseline="0" dirty="0"/>
              <a:t> company, one thing you do every day is ask, “What should we be doing to grow business and NOT compete with Oracle.”</a:t>
            </a:r>
          </a:p>
          <a:p>
            <a:endParaRPr lang="en-US" baseline="0" dirty="0"/>
          </a:p>
          <a:p>
            <a:r>
              <a:rPr lang="en-US" baseline="0" dirty="0"/>
              <a:t>[Companies whose basic premise is, “We’ll compete with Oracle” always baffle me.]</a:t>
            </a:r>
          </a:p>
          <a:p>
            <a:endParaRPr lang="en-US" baseline="0" dirty="0"/>
          </a:p>
          <a:p>
            <a:r>
              <a:rPr lang="en-US" baseline="0" dirty="0"/>
              <a:t>So in 2001, a couple of “really smart guys” </a:t>
            </a:r>
            <a:r>
              <a:rPr lang="mr-IN" baseline="0" dirty="0"/>
              <a:t>–</a:t>
            </a:r>
            <a:r>
              <a:rPr lang="en-US" baseline="0" dirty="0"/>
              <a:t> folks we’ve worked with before and really like </a:t>
            </a:r>
            <a:r>
              <a:rPr lang="mr-IN" baseline="0" dirty="0"/>
              <a:t>–</a:t>
            </a:r>
            <a:r>
              <a:rPr lang="en-US" baseline="0" dirty="0"/>
              <a:t> approach us about using BDB as an XML store </a:t>
            </a:r>
            <a:r>
              <a:rPr lang="mr-IN" baseline="0" dirty="0"/>
              <a:t>…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/>
              <a:t>XML is kind of in the air; the big guys are talking about it, but there aren’t a ton of products out there.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950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BAC23-9CCC-D64D-A1CE-D1775562FA88}" type="slidenum">
              <a:rPr lang="en-US"/>
              <a:pPr/>
              <a:t>23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What’s wrong with this picture?</a:t>
            </a:r>
          </a:p>
          <a:p>
            <a:endParaRPr lang="en-US" dirty="0"/>
          </a:p>
          <a:p>
            <a:r>
              <a:rPr lang="en-US" dirty="0"/>
              <a:t>What is our core competency?  STORAGE</a:t>
            </a:r>
          </a:p>
          <a:p>
            <a:r>
              <a:rPr lang="en-US" dirty="0"/>
              <a:t>And what is this product about? ! Storage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  <a:p>
            <a:r>
              <a:rPr lang="en-US" dirty="0"/>
              <a:t>That should have been a sign </a:t>
            </a:r>
            <a:r>
              <a:rPr lang="mr-IN" dirty="0"/>
              <a:t>…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your core competency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67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really want to thank Spyros,</a:t>
            </a:r>
            <a:r>
              <a:rPr lang="en-US" baseline="0" dirty="0"/>
              <a:t> </a:t>
            </a:r>
            <a:r>
              <a:rPr lang="en-US" dirty="0"/>
              <a:t>Justin, and Andy for putting this workshop together (and am truly sorry and disappointed that I couldn’t be there in person).</a:t>
            </a:r>
          </a:p>
          <a:p>
            <a:endParaRPr lang="en-US" dirty="0"/>
          </a:p>
          <a:p>
            <a:r>
              <a:rPr lang="en-US" dirty="0"/>
              <a:t>[This is a</a:t>
            </a:r>
            <a:r>
              <a:rPr lang="en-US" baseline="0" dirty="0"/>
              <a:t> bit of preaching to the choir, but I’m going to say it anyway.]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can we expect students (and young engineers) to learn from their mistakes if we never talk about our own?</a:t>
            </a:r>
          </a:p>
          <a:p>
            <a:endParaRPr lang="en-US" dirty="0"/>
          </a:p>
          <a:p>
            <a:r>
              <a:rPr lang="en-US" dirty="0"/>
              <a:t>Some lessons are *very* expensive to learn </a:t>
            </a:r>
            <a:r>
              <a:rPr lang="mr-IN" dirty="0"/>
              <a:t>–</a:t>
            </a:r>
            <a:r>
              <a:rPr lang="en-US" dirty="0"/>
              <a:t> we owe it to the community to some how get those </a:t>
            </a:r>
            <a:r>
              <a:rPr lang="en-US"/>
              <a:t>out there!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Providing ACID (and weaker)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50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And you can access it in a variety of ways: SQL, XML, Native</a:t>
            </a:r>
            <a:r>
              <a:rPr lang="en-GB" baseline="0" dirty="0"/>
              <a:t> DB query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50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And it all embeds inside an application (i.e., it’s a library)</a:t>
            </a:r>
          </a:p>
          <a:p>
            <a:endParaRPr lang="en-GB" dirty="0"/>
          </a:p>
          <a:p>
            <a:r>
              <a:rPr lang="en-GB" dirty="0"/>
              <a:t>Or in marketing speak:</a:t>
            </a:r>
          </a:p>
          <a:p>
            <a:endParaRPr lang="en-GB" dirty="0"/>
          </a:p>
          <a:p>
            <a:r>
              <a:rPr lang="en-GB" dirty="0"/>
              <a:t>Reliable, scalable, flexible, fast data management</a:t>
            </a:r>
          </a:p>
          <a:p>
            <a:r>
              <a:rPr lang="en-GB" dirty="0"/>
              <a:t>Library that links directly into your application</a:t>
            </a:r>
          </a:p>
          <a:p>
            <a:r>
              <a:rPr lang="en-GB" dirty="0"/>
              <a:t>Enterprise database functionality with:</a:t>
            </a:r>
          </a:p>
          <a:p>
            <a:pPr lvl="1"/>
            <a:r>
              <a:rPr lang="en-GB" dirty="0"/>
              <a:t>A fraction of the footprint</a:t>
            </a:r>
          </a:p>
          <a:p>
            <a:pPr lvl="1"/>
            <a:r>
              <a:rPr lang="en-GB" dirty="0"/>
              <a:t>Hands-off administration</a:t>
            </a:r>
          </a:p>
          <a:p>
            <a:pPr lvl="1"/>
            <a:r>
              <a:rPr lang="en-GB" dirty="0"/>
              <a:t>Programmatic configuration and management</a:t>
            </a:r>
          </a:p>
          <a:p>
            <a:pPr lvl="1"/>
            <a:r>
              <a:rPr lang="en-GB" dirty="0"/>
              <a:t>Ability to select which features you use</a:t>
            </a:r>
          </a:p>
          <a:p>
            <a:r>
              <a:rPr lang="en-GB" dirty="0"/>
              <a:t>Data management hidden in an application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5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BBFCB-1B6A-2649-AD8F-0E4D898FB5D4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Context: freeing up UNIX from AT&amp;T license</a:t>
            </a:r>
          </a:p>
          <a:p>
            <a:r>
              <a:rPr lang="en-US"/>
              <a:t>Lots of interim 4.X releases</a:t>
            </a:r>
          </a:p>
          <a:p>
            <a:r>
              <a:rPr lang="en-US"/>
              <a:t>Db3: Object-oriented API</a:t>
            </a:r>
          </a:p>
          <a:p>
            <a:r>
              <a:rPr lang="en-US"/>
              <a:t>Db4: Replication</a:t>
            </a:r>
          </a:p>
          <a:p>
            <a:r>
              <a:rPr lang="en-US"/>
              <a:t>4.1, 4.2, 4.3, 4.4 (talk about the fact that it gets harder to make changes warranted by a first digit version number).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 formats (Margo is stubborn)</a:t>
            </a:r>
          </a:p>
          <a:p>
            <a:endParaRPr lang="en-US" dirty="0"/>
          </a:p>
          <a:p>
            <a:r>
              <a:rPr lang="en-US" dirty="0"/>
              <a:t>API DESIGN: Per-thread data structures,</a:t>
            </a:r>
            <a:r>
              <a:rPr lang="en-US" baseline="0" dirty="0"/>
              <a:t> registration, and how do you block on </a:t>
            </a:r>
            <a:r>
              <a:rPr lang="en-US" baseline="0" dirty="0" err="1"/>
              <a:t>mutexes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New products and/or APIs (you’ve already heard about a couple of XML disasters</a:t>
            </a:r>
            <a:r>
              <a:rPr lang="mr-IN" baseline="0" dirty="0"/>
              <a:t>…</a:t>
            </a:r>
            <a:r>
              <a:rPr lang="en-US" baseline="0" dirty="0"/>
              <a:t>let’s talk about one more)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26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brief bit of history:</a:t>
            </a:r>
          </a:p>
          <a:p>
            <a:r>
              <a:rPr lang="en-US" dirty="0"/>
              <a:t>I wrote a hash package while</a:t>
            </a:r>
            <a:r>
              <a:rPr lang="en-US" baseline="0" dirty="0"/>
              <a:t> at Berkeley (hash) </a:t>
            </a:r>
            <a:r>
              <a:rPr lang="en-US" baseline="0" dirty="0">
                <a:sym typeface="Wingdings"/>
              </a:rPr>
              <a:t> replacing AT&amp;T code</a:t>
            </a:r>
          </a:p>
          <a:p>
            <a:r>
              <a:rPr lang="en-US" baseline="0" dirty="0">
                <a:sym typeface="Wingdings"/>
              </a:rPr>
              <a:t>Then Mike Olson wrote a B-tree, which Keith </a:t>
            </a:r>
            <a:r>
              <a:rPr lang="en-US" baseline="0" dirty="0" err="1">
                <a:sym typeface="Wingdings"/>
              </a:rPr>
              <a:t>Bostic</a:t>
            </a:r>
            <a:r>
              <a:rPr lang="en-US" baseline="0" dirty="0">
                <a:sym typeface="Wingdings"/>
              </a:rPr>
              <a:t> “tweaked” and released under the same API as the hash package as db1.85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The </a:t>
            </a:r>
            <a:r>
              <a:rPr lang="en-US" baseline="0" dirty="0" err="1">
                <a:sym typeface="Wingdings"/>
              </a:rPr>
              <a:t>Umich</a:t>
            </a:r>
            <a:r>
              <a:rPr lang="en-US" baseline="0" dirty="0">
                <a:sym typeface="Wingdings"/>
              </a:rPr>
              <a:t> LDAP team picked it up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 err="1">
                <a:sym typeface="Wingdings"/>
              </a:rPr>
              <a:t>Umich</a:t>
            </a:r>
            <a:r>
              <a:rPr lang="en-US" baseline="0" dirty="0">
                <a:sym typeface="Wingdings"/>
              </a:rPr>
              <a:t> LDAP -&gt; Netscape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Netscape wanted a transactional version </a:t>
            </a:r>
            <a:r>
              <a:rPr lang="mr-IN" baseline="0" dirty="0">
                <a:sym typeface="Wingdings"/>
              </a:rPr>
              <a:t>–</a:t>
            </a:r>
            <a:r>
              <a:rPr lang="en-US" baseline="0" dirty="0">
                <a:sym typeface="Wingdings"/>
              </a:rPr>
              <a:t> Keith and I started Sleepycat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95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before you all go start laughing,</a:t>
            </a:r>
            <a:r>
              <a:rPr lang="en-US" baseline="0" dirty="0"/>
              <a:t> I just want to remind you that this page format was designed circa 1988; memory was tiny</a:t>
            </a:r>
            <a:r>
              <a:rPr lang="mr-IN" baseline="0" dirty="0"/>
              <a:t>…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N is the number of items on a page</a:t>
            </a:r>
          </a:p>
          <a:p>
            <a:endParaRPr lang="en-US" baseline="0" dirty="0"/>
          </a:p>
          <a:p>
            <a:r>
              <a:rPr lang="en-US" baseline="0" dirty="0"/>
              <a:t>ITEMS ARE UNORDERED </a:t>
            </a:r>
            <a:r>
              <a:rPr lang="mr-IN" baseline="0" dirty="0"/>
              <a:t>–</a:t>
            </a:r>
            <a:r>
              <a:rPr lang="en-US" baseline="0" dirty="0"/>
              <a:t> just put them in the page in the order that they came in </a:t>
            </a:r>
            <a:r>
              <a:rPr lang="mr-IN" baseline="0" dirty="0"/>
              <a:t>–</a:t>
            </a:r>
            <a:r>
              <a:rPr lang="en-US" baseline="0" dirty="0"/>
              <a:t> after all, this is a hash access method </a:t>
            </a:r>
            <a:r>
              <a:rPr lang="mr-IN" baseline="0" dirty="0"/>
              <a:t>…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So, how do you know how large items are? You subtract the two offsets</a:t>
            </a:r>
            <a:r>
              <a:rPr lang="mr-IN" baseline="0" dirty="0"/>
              <a:t>…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This means that you have to shuffle things for insert/delete</a:t>
            </a:r>
          </a:p>
          <a:p>
            <a:endParaRPr lang="en-US" baseline="0" dirty="0"/>
          </a:p>
          <a:p>
            <a:r>
              <a:rPr lang="en-US" baseline="0" dirty="0"/>
              <a:t>This remained largely unchanged as we added </a:t>
            </a:r>
            <a:r>
              <a:rPr lang="en-US" baseline="0" dirty="0" err="1"/>
              <a:t>txn</a:t>
            </a:r>
            <a:r>
              <a:rPr lang="en-US" baseline="0" dirty="0"/>
              <a:t> support </a:t>
            </a:r>
            <a:r>
              <a:rPr lang="mr-IN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B5FDE-1388-F245-A996-BC768EFD20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7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8768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529013" cy="294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BE1A76-FB61-8D46-AC09-DFF4DA3F10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2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AB9A3-40C4-2C43-9417-CFB86B4D46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7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F200B8-6B8E-AB4B-90DB-5389C754CF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3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D26BF3-3B39-1246-9089-2CC2403382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3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1CB148-8AB0-1941-9F88-26DCC27BA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9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BD4E7B-26FE-9A40-9F4C-C248FD4B6B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1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A60468-3AD4-4A46-BB53-DEB2A3B41F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35237-03AB-7942-B6EA-AA6F594FC9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5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B18C9B-6C76-F241-9C63-D49035229F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5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8F4DF1-44BF-7943-8CA5-21231C4E2C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3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407256-BE38-5F4B-B156-9311EE30868B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1919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9.jp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png"/><Relationship Id="rId4" Type="http://schemas.openxmlformats.org/officeDocument/2006/relationships/image" Target="../media/image20.jpe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6.jpeg"/><Relationship Id="rId4" Type="http://schemas.openxmlformats.org/officeDocument/2006/relationships/image" Target="../media/image2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g"/><Relationship Id="rId5" Type="http://schemas.openxmlformats.org/officeDocument/2006/relationships/image" Target="../media/image31.jpg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g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jpeg"/><Relationship Id="rId4" Type="http://schemas.openxmlformats.org/officeDocument/2006/relationships/image" Target="../media/image37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jpeg"/><Relationship Id="rId4" Type="http://schemas.openxmlformats.org/officeDocument/2006/relationships/image" Target="../media/image4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10" Type="http://schemas.openxmlformats.org/officeDocument/2006/relationships/image" Target="../media/image9.pn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Berkeley DB: The Good,</a:t>
            </a:r>
            <a:br>
              <a:rPr lang="en-US" dirty="0"/>
            </a:br>
            <a:r>
              <a:rPr lang="en-US" dirty="0"/>
              <a:t>The Bad and the Ugly</a:t>
            </a: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953000"/>
            <a:ext cx="6400800" cy="1371600"/>
          </a:xfrm>
        </p:spPr>
        <p:txBody>
          <a:bodyPr/>
          <a:lstStyle/>
          <a:p>
            <a:r>
              <a:rPr lang="en-US" sz="2000" dirty="0"/>
              <a:t>Margo Seltzer</a:t>
            </a:r>
          </a:p>
          <a:p>
            <a:r>
              <a:rPr lang="en-US" sz="2000" dirty="0"/>
              <a:t>Failed Aspirations in Database Systems</a:t>
            </a:r>
          </a:p>
          <a:p>
            <a:r>
              <a:rPr lang="en-US" sz="2000" dirty="0"/>
              <a:t>August 28,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Format: db.2.0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6" name="Picture 5" descr="images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7" name="Picture 6" descr="downloa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 bwMode="auto">
          <a:xfrm>
            <a:off x="2286000" y="1828800"/>
            <a:ext cx="1447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lsn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867400" y="1828800"/>
            <a:ext cx="1066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npgno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2514600"/>
            <a:ext cx="1447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nentries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4724400"/>
            <a:ext cx="2514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Key-struct-1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86000" y="4724400"/>
            <a:ext cx="2133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Data-struct-2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562600" y="4038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Etc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kumimoji="0" lang="mr-I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…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286000" y="2514600"/>
            <a:ext cx="4648200" cy="2209800"/>
            <a:chOff x="1752600" y="2514600"/>
            <a:chExt cx="4648200" cy="22098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4648200" y="2514600"/>
              <a:ext cx="1752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400800" y="2514600"/>
              <a:ext cx="0" cy="152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5029200" y="4038600"/>
              <a:ext cx="1371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029200" y="4038600"/>
              <a:ext cx="0" cy="609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1828800" y="4724400"/>
              <a:ext cx="3200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752600" y="3200400"/>
              <a:ext cx="0" cy="152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1752600" y="3200400"/>
              <a:ext cx="2895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4648200" y="25146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6" name="TextBox 25"/>
          <p:cNvSpPr txBox="1"/>
          <p:nvPr/>
        </p:nvSpPr>
        <p:spPr>
          <a:xfrm>
            <a:off x="2514600" y="3352800"/>
            <a:ext cx="2494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Free space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800600" y="1828800"/>
            <a:ext cx="1066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ppgno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733800" y="1828800"/>
            <a:ext cx="1066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pgno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33800" y="2514600"/>
            <a:ext cx="1447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f_offset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9650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Format: db.2.0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6" name="Picture 5" descr="images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7" name="Picture 6" descr="downloa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  <p:sp>
        <p:nvSpPr>
          <p:cNvPr id="3" name="Oval Callout 2"/>
          <p:cNvSpPr/>
          <p:nvPr/>
        </p:nvSpPr>
        <p:spPr bwMode="auto">
          <a:xfrm>
            <a:off x="28646" y="1600200"/>
            <a:ext cx="4924354" cy="2209800"/>
          </a:xfrm>
          <a:prstGeom prst="wedgeEllipseCallout">
            <a:avLst>
              <a:gd name="adj1" fmla="val 17854"/>
              <a:gd name="adj2" fmla="val 85651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I need lengths in my item structures and I need to represent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 duplicates data items as individual key/data pairs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4648200" y="2514600"/>
            <a:ext cx="4343400" cy="2590800"/>
          </a:xfrm>
          <a:prstGeom prst="wedgeEllipseCallout">
            <a:avLst>
              <a:gd name="adj1" fmla="val -34641"/>
              <a:gd name="adj2" fmla="val 73394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</a:rPr>
              <a:t>Alors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</a:rPr>
              <a:t>! 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I can’t waste all that space! I don’t need no </a:t>
            </a:r>
            <a:r>
              <a:rPr lang="en-US" sz="2000" dirty="0" err="1">
                <a:solidFill>
                  <a:schemeClr val="bg1"/>
                </a:solidFill>
                <a:latin typeface="Arial"/>
                <a:cs typeface="Arial"/>
              </a:rPr>
              <a:t>stinkin</a:t>
            </a: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’ lengths; my duplicates all pack into a single data item! And my code is already working!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pic>
        <p:nvPicPr>
          <p:cNvPr id="10" name="Picture 9" descr="Margo Final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0" y="5562600"/>
            <a:ext cx="914400" cy="1143000"/>
          </a:xfrm>
          <a:prstGeom prst="rect">
            <a:avLst/>
          </a:prstGeom>
        </p:spPr>
      </p:pic>
      <p:pic>
        <p:nvPicPr>
          <p:cNvPr id="11" name="Picture 10" descr="Keith Final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600" y="4572000"/>
            <a:ext cx="10668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4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Formats: 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1752600"/>
            <a:ext cx="2603500" cy="28956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867400" y="1828800"/>
            <a:ext cx="1981200" cy="1600200"/>
            <a:chOff x="5867400" y="1828800"/>
            <a:chExt cx="1981200" cy="1600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5867400" y="1828800"/>
              <a:ext cx="1371600" cy="106680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172200" y="2133600"/>
              <a:ext cx="1371600" cy="1066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477000" y="2362200"/>
              <a:ext cx="1371600" cy="10668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0" y="4114800"/>
            <a:ext cx="2836622" cy="2014338"/>
            <a:chOff x="4572000" y="4724400"/>
            <a:chExt cx="2836622" cy="2014338"/>
          </a:xfrm>
        </p:grpSpPr>
        <p:pic>
          <p:nvPicPr>
            <p:cNvPr id="11" name="Picture 10" descr="download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70484" y="4800600"/>
              <a:ext cx="1938138" cy="1938138"/>
            </a:xfrm>
            <a:prstGeom prst="rect">
              <a:avLst/>
            </a:prstGeom>
          </p:spPr>
        </p:pic>
        <p:pic>
          <p:nvPicPr>
            <p:cNvPr id="10" name="Picture 9" descr="images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72000" y="4724400"/>
              <a:ext cx="2057400" cy="1085295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381000" y="4800600"/>
            <a:ext cx="3058833" cy="1896883"/>
            <a:chOff x="381000" y="4800600"/>
            <a:chExt cx="3058833" cy="1896883"/>
          </a:xfrm>
        </p:grpSpPr>
        <p:pic>
          <p:nvPicPr>
            <p:cNvPr id="15" name="Picture 14" descr="images.jp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71600" y="4800600"/>
              <a:ext cx="2068233" cy="1626792"/>
            </a:xfrm>
            <a:prstGeom prst="rect">
              <a:avLst/>
            </a:prstGeom>
          </p:spPr>
        </p:pic>
        <p:pic>
          <p:nvPicPr>
            <p:cNvPr id="14" name="Picture 13" descr="images.jp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1000" y="5181600"/>
              <a:ext cx="1515883" cy="1515883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18" name="Picture 17" descr="images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19" name="Picture 18" descr="download.pn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247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Formats: Lessons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1828800"/>
            <a:ext cx="4292600" cy="1892300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61" y="2885575"/>
            <a:ext cx="2794000" cy="29083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8" name="Picture 7" descr="images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9" name="Picture 8" descr="download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745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Design: 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6" name="TextBox 5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1981200"/>
            <a:ext cx="3810000" cy="2133600"/>
          </a:xfrm>
          <a:prstGeom prst="rect">
            <a:avLst/>
          </a:prstGeom>
        </p:spPr>
      </p:pic>
      <p:pic>
        <p:nvPicPr>
          <p:cNvPr id="10" name="Picture 9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0600" y="4038600"/>
            <a:ext cx="38227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62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Processes Wait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 descr="Screen Shot 2017-08-27 at 9.41.0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932" y="1905000"/>
            <a:ext cx="4317797" cy="4114800"/>
          </a:xfrm>
          <a:prstGeom prst="rect">
            <a:avLst/>
          </a:prstGeom>
        </p:spPr>
      </p:pic>
      <p:pic>
        <p:nvPicPr>
          <p:cNvPr id="7" name="Picture 6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3600" y="2362573"/>
            <a:ext cx="388075" cy="685055"/>
          </a:xfrm>
          <a:prstGeom prst="rect">
            <a:avLst/>
          </a:prstGeom>
        </p:spPr>
      </p:pic>
      <p:pic>
        <p:nvPicPr>
          <p:cNvPr id="8" name="Picture 7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000" y="4381873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000" y="3810373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000" y="3315073"/>
            <a:ext cx="388075" cy="685055"/>
          </a:xfrm>
          <a:prstGeom prst="rect">
            <a:avLst/>
          </a:prstGeom>
        </p:spPr>
      </p:pic>
      <p:pic>
        <p:nvPicPr>
          <p:cNvPr id="11" name="Picture 10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000" y="2857873"/>
            <a:ext cx="388075" cy="685055"/>
          </a:xfrm>
          <a:prstGeom prst="rect">
            <a:avLst/>
          </a:prstGeom>
        </p:spPr>
      </p:pic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3600" y="2857873"/>
            <a:ext cx="388075" cy="685055"/>
          </a:xfrm>
          <a:prstGeom prst="rect">
            <a:avLst/>
          </a:prstGeom>
        </p:spPr>
      </p:pic>
      <p:pic>
        <p:nvPicPr>
          <p:cNvPr id="13" name="Picture 12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000" y="2362573"/>
            <a:ext cx="388075" cy="685055"/>
          </a:xfrm>
          <a:prstGeom prst="rect">
            <a:avLst/>
          </a:prstGeom>
        </p:spPr>
      </p:pic>
      <p:pic>
        <p:nvPicPr>
          <p:cNvPr id="14" name="Picture 13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3600" y="4381873"/>
            <a:ext cx="388075" cy="685055"/>
          </a:xfrm>
          <a:prstGeom prst="rect">
            <a:avLst/>
          </a:prstGeom>
        </p:spPr>
      </p:pic>
      <p:pic>
        <p:nvPicPr>
          <p:cNvPr id="15" name="Picture 14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3600" y="3810373"/>
            <a:ext cx="388075" cy="685055"/>
          </a:xfrm>
          <a:prstGeom prst="rect">
            <a:avLst/>
          </a:prstGeom>
        </p:spPr>
      </p:pic>
      <p:pic>
        <p:nvPicPr>
          <p:cNvPr id="16" name="Picture 15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3600" y="3315073"/>
            <a:ext cx="388075" cy="685055"/>
          </a:xfrm>
          <a:prstGeom prst="rect">
            <a:avLst/>
          </a:prstGeom>
        </p:spPr>
      </p:pic>
      <p:pic>
        <p:nvPicPr>
          <p:cNvPr id="17" name="Picture 16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3810373"/>
            <a:ext cx="388075" cy="685055"/>
          </a:xfrm>
          <a:prstGeom prst="rect">
            <a:avLst/>
          </a:prstGeom>
        </p:spPr>
      </p:pic>
      <p:pic>
        <p:nvPicPr>
          <p:cNvPr id="18" name="Picture 17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3315073"/>
            <a:ext cx="388075" cy="685055"/>
          </a:xfrm>
          <a:prstGeom prst="rect">
            <a:avLst/>
          </a:prstGeom>
        </p:spPr>
      </p:pic>
      <p:pic>
        <p:nvPicPr>
          <p:cNvPr id="19" name="Picture 1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2857873"/>
            <a:ext cx="388075" cy="685055"/>
          </a:xfrm>
          <a:prstGeom prst="rect">
            <a:avLst/>
          </a:prstGeom>
        </p:spPr>
      </p:pic>
      <p:pic>
        <p:nvPicPr>
          <p:cNvPr id="20" name="Picture 1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2362573"/>
            <a:ext cx="388075" cy="685055"/>
          </a:xfrm>
          <a:prstGeom prst="rect">
            <a:avLst/>
          </a:prstGeom>
        </p:spPr>
      </p:pic>
      <p:pic>
        <p:nvPicPr>
          <p:cNvPr id="21" name="Picture 20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4381873"/>
            <a:ext cx="388075" cy="685055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 bwMode="auto">
          <a:xfrm>
            <a:off x="6096000" y="2057400"/>
            <a:ext cx="2362200" cy="990600"/>
          </a:xfrm>
          <a:prstGeom prst="ellipse">
            <a:avLst/>
          </a:prstGeom>
          <a:solidFill>
            <a:srgbClr val="3366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1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6096000" y="3124200"/>
            <a:ext cx="2362200" cy="9906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6096000" y="4191000"/>
            <a:ext cx="2362200" cy="990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3</a:t>
            </a:r>
          </a:p>
        </p:txBody>
      </p:sp>
      <p:pic>
        <p:nvPicPr>
          <p:cNvPr id="26" name="Picture 25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5500" y="2286000"/>
            <a:ext cx="388075" cy="685055"/>
          </a:xfrm>
          <a:prstGeom prst="rect">
            <a:avLst/>
          </a:prstGeom>
        </p:spPr>
      </p:pic>
      <p:pic>
        <p:nvPicPr>
          <p:cNvPr id="27" name="Picture 26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5500" y="3352800"/>
            <a:ext cx="388075" cy="685055"/>
          </a:xfrm>
          <a:prstGeom prst="rect">
            <a:avLst/>
          </a:prstGeom>
        </p:spPr>
      </p:pic>
      <p:pic>
        <p:nvPicPr>
          <p:cNvPr id="28" name="Picture 27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5500" y="4495800"/>
            <a:ext cx="388075" cy="685055"/>
          </a:xfrm>
          <a:prstGeom prst="rect">
            <a:avLst/>
          </a:prstGeom>
        </p:spPr>
      </p:pic>
      <p:grpSp>
        <p:nvGrpSpPr>
          <p:cNvPr id="45" name="Group 44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46" name="TextBox 45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646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per Resource!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 descr="Screen Shot 2017-08-27 at 9.41.0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2200" y="1905000"/>
            <a:ext cx="4317797" cy="4114800"/>
          </a:xfrm>
          <a:prstGeom prst="rect">
            <a:avLst/>
          </a:prstGeom>
        </p:spPr>
      </p:pic>
      <p:pic>
        <p:nvPicPr>
          <p:cNvPr id="6" name="Picture 5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8732" y="2362573"/>
            <a:ext cx="388075" cy="685055"/>
          </a:xfrm>
          <a:prstGeom prst="rect">
            <a:avLst/>
          </a:prstGeom>
        </p:spPr>
      </p:pic>
      <p:pic>
        <p:nvPicPr>
          <p:cNvPr id="7" name="Picture 6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3132" y="4381873"/>
            <a:ext cx="388075" cy="685055"/>
          </a:xfrm>
          <a:prstGeom prst="rect">
            <a:avLst/>
          </a:prstGeom>
        </p:spPr>
      </p:pic>
      <p:pic>
        <p:nvPicPr>
          <p:cNvPr id="8" name="Picture 7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3132" y="3810373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3132" y="3315073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3132" y="2857873"/>
            <a:ext cx="388075" cy="685055"/>
          </a:xfrm>
          <a:prstGeom prst="rect">
            <a:avLst/>
          </a:prstGeom>
        </p:spPr>
      </p:pic>
      <p:pic>
        <p:nvPicPr>
          <p:cNvPr id="11" name="Picture 10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8732" y="2857873"/>
            <a:ext cx="388075" cy="685055"/>
          </a:xfrm>
          <a:prstGeom prst="rect">
            <a:avLst/>
          </a:prstGeom>
        </p:spPr>
      </p:pic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3132" y="2362573"/>
            <a:ext cx="388075" cy="685055"/>
          </a:xfrm>
          <a:prstGeom prst="rect">
            <a:avLst/>
          </a:prstGeom>
        </p:spPr>
      </p:pic>
      <p:pic>
        <p:nvPicPr>
          <p:cNvPr id="13" name="Picture 12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8732" y="4381873"/>
            <a:ext cx="388075" cy="685055"/>
          </a:xfrm>
          <a:prstGeom prst="rect">
            <a:avLst/>
          </a:prstGeom>
        </p:spPr>
      </p:pic>
      <p:pic>
        <p:nvPicPr>
          <p:cNvPr id="14" name="Picture 13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8732" y="3810373"/>
            <a:ext cx="388075" cy="685055"/>
          </a:xfrm>
          <a:prstGeom prst="rect">
            <a:avLst/>
          </a:prstGeom>
        </p:spPr>
      </p:pic>
      <p:pic>
        <p:nvPicPr>
          <p:cNvPr id="15" name="Picture 14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8732" y="3315073"/>
            <a:ext cx="388075" cy="685055"/>
          </a:xfrm>
          <a:prstGeom prst="rect">
            <a:avLst/>
          </a:prstGeom>
        </p:spPr>
      </p:pic>
      <p:pic>
        <p:nvPicPr>
          <p:cNvPr id="16" name="Picture 15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332" y="3810373"/>
            <a:ext cx="388075" cy="685055"/>
          </a:xfrm>
          <a:prstGeom prst="rect">
            <a:avLst/>
          </a:prstGeom>
        </p:spPr>
      </p:pic>
      <p:pic>
        <p:nvPicPr>
          <p:cNvPr id="17" name="Picture 16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332" y="3315073"/>
            <a:ext cx="388075" cy="685055"/>
          </a:xfrm>
          <a:prstGeom prst="rect">
            <a:avLst/>
          </a:prstGeom>
        </p:spPr>
      </p:pic>
      <p:pic>
        <p:nvPicPr>
          <p:cNvPr id="18" name="Picture 17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332" y="2857873"/>
            <a:ext cx="388075" cy="685055"/>
          </a:xfrm>
          <a:prstGeom prst="rect">
            <a:avLst/>
          </a:prstGeom>
        </p:spPr>
      </p:pic>
      <p:pic>
        <p:nvPicPr>
          <p:cNvPr id="19" name="Picture 1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332" y="2362573"/>
            <a:ext cx="388075" cy="685055"/>
          </a:xfrm>
          <a:prstGeom prst="rect">
            <a:avLst/>
          </a:prstGeom>
        </p:spPr>
      </p:pic>
      <p:pic>
        <p:nvPicPr>
          <p:cNvPr id="20" name="Picture 1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4332" y="4381873"/>
            <a:ext cx="388075" cy="685055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22" name="TextBox 21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501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18 0 " pathEditMode="relative" ptsTypes="AA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per Resource!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 descr="Screen Shot 2017-08-27 at 9.41.0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1905000"/>
            <a:ext cx="4317797" cy="41148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851732" y="2362573"/>
            <a:ext cx="2216875" cy="2704355"/>
            <a:chOff x="2004132" y="2362573"/>
            <a:chExt cx="2216875" cy="2704355"/>
          </a:xfrm>
        </p:grpSpPr>
        <p:pic>
          <p:nvPicPr>
            <p:cNvPr id="6" name="Picture 5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18532" y="2362573"/>
              <a:ext cx="388075" cy="685055"/>
            </a:xfrm>
            <a:prstGeom prst="rect">
              <a:avLst/>
            </a:prstGeom>
          </p:spPr>
        </p:pic>
        <p:pic>
          <p:nvPicPr>
            <p:cNvPr id="7" name="Picture 6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832932" y="4381873"/>
              <a:ext cx="388075" cy="685055"/>
            </a:xfrm>
            <a:prstGeom prst="rect">
              <a:avLst/>
            </a:prstGeom>
          </p:spPr>
        </p:pic>
        <p:pic>
          <p:nvPicPr>
            <p:cNvPr id="8" name="Picture 7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832932" y="3810373"/>
              <a:ext cx="388075" cy="685055"/>
            </a:xfrm>
            <a:prstGeom prst="rect">
              <a:avLst/>
            </a:prstGeom>
          </p:spPr>
        </p:pic>
        <p:pic>
          <p:nvPicPr>
            <p:cNvPr id="11" name="Picture 10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18532" y="2857873"/>
              <a:ext cx="388075" cy="685055"/>
            </a:xfrm>
            <a:prstGeom prst="rect">
              <a:avLst/>
            </a:prstGeom>
          </p:spPr>
        </p:pic>
        <p:pic>
          <p:nvPicPr>
            <p:cNvPr id="13" name="Picture 12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18532" y="4381873"/>
              <a:ext cx="388075" cy="685055"/>
            </a:xfrm>
            <a:prstGeom prst="rect">
              <a:avLst/>
            </a:prstGeom>
          </p:spPr>
        </p:pic>
        <p:pic>
          <p:nvPicPr>
            <p:cNvPr id="14" name="Picture 13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18532" y="3810373"/>
              <a:ext cx="388075" cy="685055"/>
            </a:xfrm>
            <a:prstGeom prst="rect">
              <a:avLst/>
            </a:prstGeom>
          </p:spPr>
        </p:pic>
        <p:pic>
          <p:nvPicPr>
            <p:cNvPr id="15" name="Picture 14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18532" y="3315073"/>
              <a:ext cx="388075" cy="685055"/>
            </a:xfrm>
            <a:prstGeom prst="rect">
              <a:avLst/>
            </a:prstGeom>
          </p:spPr>
        </p:pic>
        <p:pic>
          <p:nvPicPr>
            <p:cNvPr id="16" name="Picture 15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04132" y="3810373"/>
              <a:ext cx="388075" cy="685055"/>
            </a:xfrm>
            <a:prstGeom prst="rect">
              <a:avLst/>
            </a:prstGeom>
          </p:spPr>
        </p:pic>
        <p:pic>
          <p:nvPicPr>
            <p:cNvPr id="17" name="Picture 16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04132" y="3315073"/>
              <a:ext cx="388075" cy="685055"/>
            </a:xfrm>
            <a:prstGeom prst="rect">
              <a:avLst/>
            </a:prstGeom>
          </p:spPr>
        </p:pic>
        <p:pic>
          <p:nvPicPr>
            <p:cNvPr id="18" name="Picture 17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04132" y="2857873"/>
              <a:ext cx="388075" cy="685055"/>
            </a:xfrm>
            <a:prstGeom prst="rect">
              <a:avLst/>
            </a:prstGeom>
          </p:spPr>
        </p:pic>
        <p:pic>
          <p:nvPicPr>
            <p:cNvPr id="19" name="Picture 18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04132" y="2362573"/>
              <a:ext cx="388075" cy="685055"/>
            </a:xfrm>
            <a:prstGeom prst="rect">
              <a:avLst/>
            </a:prstGeom>
          </p:spPr>
        </p:pic>
        <p:pic>
          <p:nvPicPr>
            <p:cNvPr id="20" name="Picture 19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04132" y="4381873"/>
              <a:ext cx="388075" cy="685055"/>
            </a:xfrm>
            <a:prstGeom prst="rect">
              <a:avLst/>
            </a:prstGeom>
          </p:spPr>
        </p:pic>
      </p:grpSp>
      <p:sp>
        <p:nvSpPr>
          <p:cNvPr id="21" name="Oval 20"/>
          <p:cNvSpPr/>
          <p:nvPr/>
        </p:nvSpPr>
        <p:spPr bwMode="auto">
          <a:xfrm>
            <a:off x="6096000" y="2057400"/>
            <a:ext cx="2362200" cy="990600"/>
          </a:xfrm>
          <a:prstGeom prst="ellipse">
            <a:avLst/>
          </a:prstGeom>
          <a:solidFill>
            <a:srgbClr val="3366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096000" y="3124200"/>
            <a:ext cx="2362200" cy="9906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2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6096000" y="4191000"/>
            <a:ext cx="2362200" cy="990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3</a:t>
            </a:r>
          </a:p>
        </p:txBody>
      </p:sp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0532" y="2362573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0532" y="2857873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0532" y="3315073"/>
            <a:ext cx="388075" cy="685055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25" name="TextBox 24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30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1008E-6 -7.14781E-7 L 0.24322 -7.14781E-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61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804E-6 -2.81749E-6 L 0.24183 0.0809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92" y="404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1008E-6 -3.21999E-6 L 0.24322 0.166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61" y="832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per Resource!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 descr="Screen Shot 2017-08-27 at 9.41.0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1905000"/>
            <a:ext cx="4317797" cy="4114800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 bwMode="auto">
          <a:xfrm>
            <a:off x="6096000" y="2057400"/>
            <a:ext cx="2362200" cy="990600"/>
          </a:xfrm>
          <a:prstGeom prst="ellipse">
            <a:avLst/>
          </a:prstGeom>
          <a:solidFill>
            <a:srgbClr val="3366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096000" y="3124200"/>
            <a:ext cx="2362200" cy="9906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2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6096000" y="4191000"/>
            <a:ext cx="2362200" cy="990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3</a:t>
            </a:r>
          </a:p>
        </p:txBody>
      </p:sp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2362945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3352800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4495800"/>
            <a:ext cx="388075" cy="685055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4191000" y="1905000"/>
            <a:ext cx="2250936" cy="609600"/>
            <a:chOff x="4191000" y="1905000"/>
            <a:chExt cx="2250936" cy="609600"/>
          </a:xfrm>
        </p:grpSpPr>
        <p:cxnSp>
          <p:nvCxnSpPr>
            <p:cNvPr id="26" name="Curved Connector 25"/>
            <p:cNvCxnSpPr>
              <a:stCxn id="21" idx="1"/>
            </p:cNvCxnSpPr>
            <p:nvPr/>
          </p:nvCxnSpPr>
          <p:spPr bwMode="auto">
            <a:xfrm rot="16200000" flipH="1" flipV="1">
              <a:off x="5160403" y="1233067"/>
              <a:ext cx="312130" cy="2250936"/>
            </a:xfrm>
            <a:prstGeom prst="curvedConnector4">
              <a:avLst>
                <a:gd name="adj1" fmla="val -73239"/>
                <a:gd name="adj2" fmla="val 5768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5450585" y="1905000"/>
              <a:ext cx="7978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holds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267200" y="2667000"/>
            <a:ext cx="2174736" cy="1543110"/>
            <a:chOff x="4267200" y="2667000"/>
            <a:chExt cx="2174736" cy="1543110"/>
          </a:xfrm>
        </p:grpSpPr>
        <p:cxnSp>
          <p:nvCxnSpPr>
            <p:cNvPr id="32" name="Curved Connector 31"/>
            <p:cNvCxnSpPr>
              <a:stCxn id="22" idx="3"/>
            </p:cNvCxnSpPr>
            <p:nvPr/>
          </p:nvCxnSpPr>
          <p:spPr bwMode="auto">
            <a:xfrm rot="5400000" flipH="1">
              <a:off x="4703203" y="2230997"/>
              <a:ext cx="1302730" cy="2174736"/>
            </a:xfrm>
            <a:prstGeom prst="curvedConnector4">
              <a:avLst>
                <a:gd name="adj1" fmla="val -17548"/>
                <a:gd name="adj2" fmla="val 57954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5486400" y="3810000"/>
              <a:ext cx="8674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Arial"/>
                  <a:cs typeface="Arial"/>
                </a:rPr>
                <a:t>wants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05200" y="2438400"/>
            <a:ext cx="2362200" cy="304800"/>
            <a:chOff x="3505200" y="2438400"/>
            <a:chExt cx="2362200" cy="304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505200" y="2438400"/>
              <a:ext cx="304800" cy="304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X</a:t>
              </a:r>
            </a:p>
          </p:txBody>
        </p:sp>
        <p:cxnSp>
          <p:nvCxnSpPr>
            <p:cNvPr id="7" name="Straight Arrow Connector 6"/>
            <p:cNvCxnSpPr>
              <a:stCxn id="3" idx="3"/>
              <a:endCxn id="12" idx="1"/>
            </p:cNvCxnSpPr>
            <p:nvPr/>
          </p:nvCxnSpPr>
          <p:spPr bwMode="auto">
            <a:xfrm>
              <a:off x="3810000" y="2590800"/>
              <a:ext cx="2057400" cy="11467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19"/>
          <p:cNvGrpSpPr/>
          <p:nvPr/>
        </p:nvGrpSpPr>
        <p:grpSpPr>
          <a:xfrm>
            <a:off x="3505200" y="3200400"/>
            <a:ext cx="2362200" cy="494928"/>
            <a:chOff x="3505200" y="2743200"/>
            <a:chExt cx="2362200" cy="494928"/>
          </a:xfrm>
        </p:grpSpPr>
        <p:sp>
          <p:nvSpPr>
            <p:cNvPr id="24" name="Rectangle 23"/>
            <p:cNvSpPr/>
            <p:nvPr/>
          </p:nvSpPr>
          <p:spPr bwMode="auto">
            <a:xfrm>
              <a:off x="3505200" y="2743200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R</a:t>
              </a:r>
            </a:p>
          </p:txBody>
        </p:sp>
        <p:cxnSp>
          <p:nvCxnSpPr>
            <p:cNvPr id="25" name="Straight Arrow Connector 24"/>
            <p:cNvCxnSpPr>
              <a:stCxn id="24" idx="3"/>
              <a:endCxn id="10" idx="1"/>
            </p:cNvCxnSpPr>
            <p:nvPr/>
          </p:nvCxnSpPr>
          <p:spPr bwMode="auto">
            <a:xfrm>
              <a:off x="3810000" y="2895600"/>
              <a:ext cx="2057400" cy="3425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Straight Arrow Connector 13"/>
          <p:cNvCxnSpPr/>
          <p:nvPr/>
        </p:nvCxnSpPr>
        <p:spPr bwMode="auto">
          <a:xfrm flipV="1">
            <a:off x="3657600" y="27432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" name="Group 27"/>
          <p:cNvGrpSpPr/>
          <p:nvPr/>
        </p:nvGrpSpPr>
        <p:grpSpPr>
          <a:xfrm>
            <a:off x="3505200" y="3962400"/>
            <a:ext cx="2362200" cy="875928"/>
            <a:chOff x="3505200" y="2743200"/>
            <a:chExt cx="2362200" cy="875928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505200" y="2743200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R</a:t>
              </a:r>
            </a:p>
          </p:txBody>
        </p:sp>
        <p:cxnSp>
          <p:nvCxnSpPr>
            <p:cNvPr id="33" name="Straight Arrow Connector 32"/>
            <p:cNvCxnSpPr>
              <a:stCxn id="31" idx="3"/>
              <a:endCxn id="9" idx="1"/>
            </p:cNvCxnSpPr>
            <p:nvPr/>
          </p:nvCxnSpPr>
          <p:spPr bwMode="auto">
            <a:xfrm>
              <a:off x="3810000" y="2895600"/>
              <a:ext cx="2057400" cy="7235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4" name="Straight Arrow Connector 33"/>
          <p:cNvCxnSpPr/>
          <p:nvPr/>
        </p:nvCxnSpPr>
        <p:spPr bwMode="auto">
          <a:xfrm flipV="1">
            <a:off x="3657600" y="35052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" name="Group 26"/>
          <p:cNvGrpSpPr/>
          <p:nvPr/>
        </p:nvGrpSpPr>
        <p:grpSpPr>
          <a:xfrm>
            <a:off x="4267200" y="2667000"/>
            <a:ext cx="2203815" cy="1836130"/>
            <a:chOff x="4267200" y="2667000"/>
            <a:chExt cx="2203815" cy="1836130"/>
          </a:xfrm>
        </p:grpSpPr>
        <p:cxnSp>
          <p:nvCxnSpPr>
            <p:cNvPr id="36" name="Curved Connector 35"/>
            <p:cNvCxnSpPr/>
            <p:nvPr/>
          </p:nvCxnSpPr>
          <p:spPr bwMode="auto">
            <a:xfrm rot="10800000">
              <a:off x="4267200" y="2667000"/>
              <a:ext cx="2022336" cy="1836130"/>
            </a:xfrm>
            <a:prstGeom prst="curvedConnector3">
              <a:avLst>
                <a:gd name="adj1" fmla="val 66573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7" name="TextBox 36"/>
            <p:cNvSpPr txBox="1"/>
            <p:nvPr/>
          </p:nvSpPr>
          <p:spPr>
            <a:xfrm>
              <a:off x="5603520" y="4073882"/>
              <a:ext cx="8674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Arial"/>
                  <a:cs typeface="Arial"/>
                </a:rPr>
                <a:t>wants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40" name="TextBox 39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946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per Resource!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 descr="Screen Shot 2017-08-27 at 9.41.0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1905000"/>
            <a:ext cx="4317797" cy="4114800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 bwMode="auto">
          <a:xfrm>
            <a:off x="6096000" y="2057400"/>
            <a:ext cx="2362200" cy="990600"/>
          </a:xfrm>
          <a:prstGeom prst="ellipse">
            <a:avLst/>
          </a:prstGeom>
          <a:solidFill>
            <a:srgbClr val="3366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096000" y="3124200"/>
            <a:ext cx="2362200" cy="990600"/>
          </a:xfrm>
          <a:prstGeom prst="ellipse">
            <a:avLst/>
          </a:prstGeom>
          <a:solidFill>
            <a:srgbClr val="660066"/>
          </a:solidFill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2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6096000" y="4191000"/>
            <a:ext cx="2362200" cy="990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Process 3</a:t>
            </a:r>
          </a:p>
        </p:txBody>
      </p:sp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2362945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3352800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7400" y="4495800"/>
            <a:ext cx="388075" cy="685055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267200" y="2667000"/>
            <a:ext cx="2174736" cy="1543110"/>
            <a:chOff x="4267200" y="2667000"/>
            <a:chExt cx="2174736" cy="1543110"/>
          </a:xfrm>
        </p:grpSpPr>
        <p:cxnSp>
          <p:nvCxnSpPr>
            <p:cNvPr id="32" name="Curved Connector 31"/>
            <p:cNvCxnSpPr>
              <a:stCxn id="22" idx="3"/>
            </p:cNvCxnSpPr>
            <p:nvPr/>
          </p:nvCxnSpPr>
          <p:spPr bwMode="auto">
            <a:xfrm rot="5400000" flipH="1">
              <a:off x="4703203" y="2230997"/>
              <a:ext cx="1302730" cy="2174736"/>
            </a:xfrm>
            <a:prstGeom prst="curvedConnector4">
              <a:avLst>
                <a:gd name="adj1" fmla="val -17548"/>
                <a:gd name="adj2" fmla="val 57954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5486400" y="3810000"/>
              <a:ext cx="8674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Arial"/>
                  <a:cs typeface="Arial"/>
                </a:rPr>
                <a:t>wants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05200" y="2438400"/>
            <a:ext cx="2362200" cy="304800"/>
            <a:chOff x="3657600" y="2438400"/>
            <a:chExt cx="2362200" cy="3048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657600" y="2438400"/>
              <a:ext cx="304800" cy="304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X</a:t>
              </a:r>
            </a:p>
          </p:txBody>
        </p:sp>
        <p:cxnSp>
          <p:nvCxnSpPr>
            <p:cNvPr id="7" name="Straight Arrow Connector 6"/>
            <p:cNvCxnSpPr>
              <a:stCxn id="3" idx="3"/>
              <a:endCxn id="12" idx="1"/>
            </p:cNvCxnSpPr>
            <p:nvPr/>
          </p:nvCxnSpPr>
          <p:spPr bwMode="auto">
            <a:xfrm>
              <a:off x="3962400" y="2590800"/>
              <a:ext cx="2057400" cy="11467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19"/>
          <p:cNvGrpSpPr/>
          <p:nvPr/>
        </p:nvGrpSpPr>
        <p:grpSpPr>
          <a:xfrm>
            <a:off x="3505200" y="3200400"/>
            <a:ext cx="2362200" cy="494928"/>
            <a:chOff x="3657600" y="2743200"/>
            <a:chExt cx="2362200" cy="494928"/>
          </a:xfrm>
        </p:grpSpPr>
        <p:sp>
          <p:nvSpPr>
            <p:cNvPr id="24" name="Rectangle 23"/>
            <p:cNvSpPr/>
            <p:nvPr/>
          </p:nvSpPr>
          <p:spPr bwMode="auto">
            <a:xfrm>
              <a:off x="3657600" y="2743200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R</a:t>
              </a:r>
            </a:p>
          </p:txBody>
        </p:sp>
        <p:cxnSp>
          <p:nvCxnSpPr>
            <p:cNvPr id="25" name="Straight Arrow Connector 24"/>
            <p:cNvCxnSpPr>
              <a:stCxn id="24" idx="3"/>
              <a:endCxn id="10" idx="1"/>
            </p:cNvCxnSpPr>
            <p:nvPr/>
          </p:nvCxnSpPr>
          <p:spPr bwMode="auto">
            <a:xfrm>
              <a:off x="3962400" y="2895600"/>
              <a:ext cx="2057400" cy="3425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Straight Arrow Connector 13"/>
          <p:cNvCxnSpPr>
            <a:stCxn id="24" idx="0"/>
            <a:endCxn id="3" idx="2"/>
          </p:cNvCxnSpPr>
          <p:nvPr/>
        </p:nvCxnSpPr>
        <p:spPr bwMode="auto">
          <a:xfrm flipV="1">
            <a:off x="3657600" y="27432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" name="Group 27"/>
          <p:cNvGrpSpPr/>
          <p:nvPr/>
        </p:nvGrpSpPr>
        <p:grpSpPr>
          <a:xfrm>
            <a:off x="3505200" y="3962400"/>
            <a:ext cx="2362200" cy="875928"/>
            <a:chOff x="3657600" y="2743200"/>
            <a:chExt cx="2362200" cy="875928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657600" y="2743200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ea typeface="ＭＳ Ｐゴシック" charset="0"/>
                  <a:cs typeface="Arial"/>
                </a:rPr>
                <a:t>R</a:t>
              </a:r>
            </a:p>
          </p:txBody>
        </p:sp>
        <p:cxnSp>
          <p:nvCxnSpPr>
            <p:cNvPr id="33" name="Straight Arrow Connector 32"/>
            <p:cNvCxnSpPr>
              <a:stCxn id="31" idx="3"/>
              <a:endCxn id="9" idx="1"/>
            </p:cNvCxnSpPr>
            <p:nvPr/>
          </p:nvCxnSpPr>
          <p:spPr bwMode="auto">
            <a:xfrm>
              <a:off x="3962400" y="2895600"/>
              <a:ext cx="2057400" cy="7235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4" name="Straight Arrow Connector 33"/>
          <p:cNvCxnSpPr>
            <a:stCxn id="31" idx="0"/>
          </p:cNvCxnSpPr>
          <p:nvPr/>
        </p:nvCxnSpPr>
        <p:spPr bwMode="auto">
          <a:xfrm flipV="1">
            <a:off x="3657600" y="35052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" name="Group 26"/>
          <p:cNvGrpSpPr/>
          <p:nvPr/>
        </p:nvGrpSpPr>
        <p:grpSpPr>
          <a:xfrm>
            <a:off x="4267200" y="2667000"/>
            <a:ext cx="2203815" cy="1836130"/>
            <a:chOff x="4267200" y="2667000"/>
            <a:chExt cx="2203815" cy="1836130"/>
          </a:xfrm>
        </p:grpSpPr>
        <p:cxnSp>
          <p:nvCxnSpPr>
            <p:cNvPr id="36" name="Curved Connector 35"/>
            <p:cNvCxnSpPr/>
            <p:nvPr/>
          </p:nvCxnSpPr>
          <p:spPr bwMode="auto">
            <a:xfrm rot="10800000">
              <a:off x="4267200" y="2667000"/>
              <a:ext cx="2022336" cy="1836130"/>
            </a:xfrm>
            <a:prstGeom prst="curvedConnector3">
              <a:avLst>
                <a:gd name="adj1" fmla="val 66573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7" name="TextBox 36"/>
            <p:cNvSpPr txBox="1"/>
            <p:nvPr/>
          </p:nvSpPr>
          <p:spPr>
            <a:xfrm>
              <a:off x="5603520" y="4073882"/>
              <a:ext cx="8674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Arial"/>
                  <a:cs typeface="Arial"/>
                </a:rPr>
                <a:t>wants</a:t>
              </a:r>
            </a:p>
          </p:txBody>
        </p:sp>
      </p:grpSp>
      <p:sp>
        <p:nvSpPr>
          <p:cNvPr id="6" name="Explosion 1 5"/>
          <p:cNvSpPr/>
          <p:nvPr/>
        </p:nvSpPr>
        <p:spPr bwMode="auto">
          <a:xfrm>
            <a:off x="5715000" y="3352800"/>
            <a:ext cx="533400" cy="457200"/>
          </a:xfrm>
          <a:prstGeom prst="irregularSeal1">
            <a:avLst/>
          </a:prstGeom>
          <a:solidFill>
            <a:srgbClr val="CC191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9" name="Explosion 1 38"/>
          <p:cNvSpPr/>
          <p:nvPr/>
        </p:nvSpPr>
        <p:spPr bwMode="auto">
          <a:xfrm>
            <a:off x="5638800" y="4419600"/>
            <a:ext cx="533400" cy="457200"/>
          </a:xfrm>
          <a:prstGeom prst="irregularSeal1">
            <a:avLst/>
          </a:prstGeom>
          <a:solidFill>
            <a:srgbClr val="CC191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267200" y="2667000"/>
            <a:ext cx="2174736" cy="1543110"/>
            <a:chOff x="4267200" y="2667000"/>
            <a:chExt cx="2174736" cy="1543110"/>
          </a:xfrm>
        </p:grpSpPr>
        <p:cxnSp>
          <p:nvCxnSpPr>
            <p:cNvPr id="41" name="Curved Connector 40"/>
            <p:cNvCxnSpPr/>
            <p:nvPr/>
          </p:nvCxnSpPr>
          <p:spPr bwMode="auto">
            <a:xfrm rot="5400000" flipH="1">
              <a:off x="4703203" y="2230997"/>
              <a:ext cx="1302730" cy="2174736"/>
            </a:xfrm>
            <a:prstGeom prst="curvedConnector4">
              <a:avLst>
                <a:gd name="adj1" fmla="val -17548"/>
                <a:gd name="adj2" fmla="val 5795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5486400" y="3810000"/>
              <a:ext cx="7978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holds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267200" y="2667000"/>
            <a:ext cx="2134135" cy="1836130"/>
            <a:chOff x="4267200" y="2667000"/>
            <a:chExt cx="2134135" cy="1836130"/>
          </a:xfrm>
        </p:grpSpPr>
        <p:cxnSp>
          <p:nvCxnSpPr>
            <p:cNvPr id="44" name="Curved Connector 43"/>
            <p:cNvCxnSpPr/>
            <p:nvPr/>
          </p:nvCxnSpPr>
          <p:spPr bwMode="auto">
            <a:xfrm rot="10800000">
              <a:off x="4267200" y="2667000"/>
              <a:ext cx="2022336" cy="1836130"/>
            </a:xfrm>
            <a:prstGeom prst="curvedConnector3">
              <a:avLst>
                <a:gd name="adj1" fmla="val 66573"/>
              </a:avLst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5603520" y="4073882"/>
              <a:ext cx="79781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Arial"/>
                  <a:cs typeface="Arial"/>
                </a:rPr>
                <a:t>holds</a:t>
              </a:r>
            </a:p>
          </p:txBody>
        </p:sp>
      </p:grpSp>
      <p:cxnSp>
        <p:nvCxnSpPr>
          <p:cNvPr id="13" name="Straight Arrow Connector 12"/>
          <p:cNvCxnSpPr>
            <a:stCxn id="3" idx="3"/>
            <a:endCxn id="24" idx="0"/>
          </p:cNvCxnSpPr>
          <p:nvPr/>
        </p:nvCxnSpPr>
        <p:spPr bwMode="auto">
          <a:xfrm flipH="1">
            <a:off x="3657600" y="2590800"/>
            <a:ext cx="1524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6" name="Group 45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47" name="TextBox 46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58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9" grpId="0" animBg="1"/>
      <p:bldP spid="3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Refresher: What is </a:t>
            </a:r>
            <a:br>
              <a:rPr lang="en-US" dirty="0"/>
            </a:br>
            <a:r>
              <a:rPr lang="en-US" dirty="0"/>
              <a:t>Berkeley DB?</a:t>
            </a:r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655"/>
          <a:stretch/>
        </p:blipFill>
        <p:spPr>
          <a:xfrm>
            <a:off x="1817061" y="3022901"/>
            <a:ext cx="5509878" cy="31492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5938" y="2209800"/>
            <a:ext cx="3512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Key-Value Store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828800" y="3048000"/>
            <a:ext cx="5486400" cy="304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209800" y="3124200"/>
            <a:ext cx="4484272" cy="2895600"/>
            <a:chOff x="1676400" y="2971800"/>
            <a:chExt cx="4484272" cy="2895600"/>
          </a:xfrm>
        </p:grpSpPr>
        <p:pic>
          <p:nvPicPr>
            <p:cNvPr id="12" name="Picture 11" descr="recno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14800" y="3048000"/>
              <a:ext cx="2045872" cy="2590800"/>
            </a:xfrm>
            <a:prstGeom prst="rect">
              <a:avLst/>
            </a:prstGeom>
          </p:spPr>
        </p:pic>
        <p:pic>
          <p:nvPicPr>
            <p:cNvPr id="13" name="Picture 12" descr="download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05000" y="4420961"/>
              <a:ext cx="1553889" cy="1446439"/>
            </a:xfrm>
            <a:prstGeom prst="rect">
              <a:avLst/>
            </a:prstGeom>
          </p:spPr>
        </p:pic>
        <p:pic>
          <p:nvPicPr>
            <p:cNvPr id="14" name="Picture 13" descr="images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76400" y="2971800"/>
              <a:ext cx="2306713" cy="1437635"/>
            </a:xfrm>
            <a:prstGeom prst="rect">
              <a:avLst/>
            </a:prstGeom>
          </p:spPr>
        </p:pic>
      </p:grp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3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2857873"/>
            <a:ext cx="388075" cy="685055"/>
          </a:xfrm>
          <a:prstGeom prst="rect">
            <a:avLst/>
          </a:prstGeom>
        </p:spPr>
      </p:pic>
      <p:pic>
        <p:nvPicPr>
          <p:cNvPr id="6" name="Picture 5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1600" y="3010273"/>
            <a:ext cx="388075" cy="685055"/>
          </a:xfrm>
          <a:prstGeom prst="rect">
            <a:avLst/>
          </a:prstGeom>
        </p:spPr>
      </p:pic>
      <p:pic>
        <p:nvPicPr>
          <p:cNvPr id="7" name="Picture 6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0" y="3162673"/>
            <a:ext cx="388075" cy="685055"/>
          </a:xfrm>
          <a:prstGeom prst="rect">
            <a:avLst/>
          </a:prstGeom>
        </p:spPr>
      </p:pic>
      <p:pic>
        <p:nvPicPr>
          <p:cNvPr id="8" name="Picture 7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1600" y="3352800"/>
            <a:ext cx="388075" cy="685055"/>
          </a:xfrm>
          <a:prstGeom prst="rect">
            <a:avLst/>
          </a:prstGeom>
        </p:spPr>
      </p:pic>
      <p:pic>
        <p:nvPicPr>
          <p:cNvPr id="9" name="Picture 8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8800" y="3467473"/>
            <a:ext cx="388075" cy="685055"/>
          </a:xfrm>
          <a:prstGeom prst="rect">
            <a:avLst/>
          </a:prstGeom>
        </p:spPr>
      </p:pic>
      <p:pic>
        <p:nvPicPr>
          <p:cNvPr id="10" name="Picture 9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1200" y="3619873"/>
            <a:ext cx="388075" cy="685055"/>
          </a:xfrm>
          <a:prstGeom prst="rect">
            <a:avLst/>
          </a:prstGeom>
        </p:spPr>
      </p:pic>
      <p:pic>
        <p:nvPicPr>
          <p:cNvPr id="11" name="Picture 10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8800" y="3810000"/>
            <a:ext cx="388075" cy="685055"/>
          </a:xfrm>
          <a:prstGeom prst="rect">
            <a:avLst/>
          </a:prstGeom>
        </p:spPr>
      </p:pic>
      <p:pic>
        <p:nvPicPr>
          <p:cNvPr id="12" name="Picture 11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7800" y="2514600"/>
            <a:ext cx="388075" cy="685055"/>
          </a:xfrm>
          <a:prstGeom prst="rect">
            <a:avLst/>
          </a:prstGeom>
        </p:spPr>
      </p:pic>
      <p:pic>
        <p:nvPicPr>
          <p:cNvPr id="13" name="Picture 12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0200" y="2667000"/>
            <a:ext cx="388075" cy="685055"/>
          </a:xfrm>
          <a:prstGeom prst="rect">
            <a:avLst/>
          </a:prstGeom>
        </p:spPr>
      </p:pic>
      <p:pic>
        <p:nvPicPr>
          <p:cNvPr id="14" name="Picture 13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1200" y="2362200"/>
            <a:ext cx="388075" cy="685055"/>
          </a:xfrm>
          <a:prstGeom prst="rect">
            <a:avLst/>
          </a:prstGeom>
        </p:spPr>
      </p:pic>
      <p:pic>
        <p:nvPicPr>
          <p:cNvPr id="15" name="Picture 14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5000" y="2971800"/>
            <a:ext cx="388075" cy="685055"/>
          </a:xfrm>
          <a:prstGeom prst="rect">
            <a:avLst/>
          </a:prstGeom>
        </p:spPr>
      </p:pic>
      <p:pic>
        <p:nvPicPr>
          <p:cNvPr id="16" name="Picture 15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7400" y="3124200"/>
            <a:ext cx="388075" cy="685055"/>
          </a:xfrm>
          <a:prstGeom prst="rect">
            <a:avLst/>
          </a:prstGeom>
        </p:spPr>
      </p:pic>
      <p:pic>
        <p:nvPicPr>
          <p:cNvPr id="17" name="Picture 16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09800" y="2819400"/>
            <a:ext cx="388075" cy="685055"/>
          </a:xfrm>
          <a:prstGeom prst="rect">
            <a:avLst/>
          </a:prstGeom>
        </p:spPr>
      </p:pic>
      <p:pic>
        <p:nvPicPr>
          <p:cNvPr id="18" name="Picture 17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62200" y="3429000"/>
            <a:ext cx="388075" cy="685055"/>
          </a:xfrm>
          <a:prstGeom prst="rect">
            <a:avLst/>
          </a:prstGeom>
        </p:spPr>
      </p:pic>
      <p:pic>
        <p:nvPicPr>
          <p:cNvPr id="19" name="Picture 18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3429000"/>
            <a:ext cx="388075" cy="685055"/>
          </a:xfrm>
          <a:prstGeom prst="rect">
            <a:avLst/>
          </a:prstGeom>
        </p:spPr>
      </p:pic>
      <p:pic>
        <p:nvPicPr>
          <p:cNvPr id="20" name="Picture 19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" y="3733800"/>
            <a:ext cx="388075" cy="685055"/>
          </a:xfrm>
          <a:prstGeom prst="rect">
            <a:avLst/>
          </a:prstGeom>
        </p:spPr>
      </p:pic>
      <p:pic>
        <p:nvPicPr>
          <p:cNvPr id="21" name="Picture 20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9200" y="3886200"/>
            <a:ext cx="388075" cy="685055"/>
          </a:xfrm>
          <a:prstGeom prst="rect">
            <a:avLst/>
          </a:prstGeom>
        </p:spPr>
      </p:pic>
      <p:pic>
        <p:nvPicPr>
          <p:cNvPr id="22" name="Picture 21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1600" y="4038600"/>
            <a:ext cx="388075" cy="685055"/>
          </a:xfrm>
          <a:prstGeom prst="rect">
            <a:avLst/>
          </a:prstGeom>
        </p:spPr>
      </p:pic>
      <p:pic>
        <p:nvPicPr>
          <p:cNvPr id="23" name="Picture 22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0" y="4191000"/>
            <a:ext cx="388075" cy="685055"/>
          </a:xfrm>
          <a:prstGeom prst="rect">
            <a:avLst/>
          </a:prstGeom>
        </p:spPr>
      </p:pic>
      <p:pic>
        <p:nvPicPr>
          <p:cNvPr id="24" name="Picture 23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76400" y="4343400"/>
            <a:ext cx="388075" cy="685055"/>
          </a:xfrm>
          <a:prstGeom prst="rect">
            <a:avLst/>
          </a:prstGeom>
        </p:spPr>
      </p:pic>
      <p:pic>
        <p:nvPicPr>
          <p:cNvPr id="25" name="Picture 24" descr="lock-icon-614x460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0" y="4114800"/>
            <a:ext cx="388075" cy="685055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 rot="4920073">
            <a:off x="613327" y="1883222"/>
            <a:ext cx="1654226" cy="1599455"/>
            <a:chOff x="1066800" y="3733800"/>
            <a:chExt cx="1302475" cy="1599455"/>
          </a:xfrm>
        </p:grpSpPr>
        <p:pic>
          <p:nvPicPr>
            <p:cNvPr id="26" name="Picture 25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6800" y="3733800"/>
              <a:ext cx="388075" cy="685055"/>
            </a:xfrm>
            <a:prstGeom prst="rect">
              <a:avLst/>
            </a:prstGeom>
          </p:spPr>
        </p:pic>
        <p:pic>
          <p:nvPicPr>
            <p:cNvPr id="27" name="Picture 26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19200" y="3886200"/>
              <a:ext cx="388075" cy="685055"/>
            </a:xfrm>
            <a:prstGeom prst="rect">
              <a:avLst/>
            </a:prstGeom>
          </p:spPr>
        </p:pic>
        <p:pic>
          <p:nvPicPr>
            <p:cNvPr id="28" name="Picture 27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71600" y="4038600"/>
              <a:ext cx="388075" cy="685055"/>
            </a:xfrm>
            <a:prstGeom prst="rect">
              <a:avLst/>
            </a:prstGeom>
          </p:spPr>
        </p:pic>
        <p:pic>
          <p:nvPicPr>
            <p:cNvPr id="29" name="Picture 28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24000" y="4191000"/>
              <a:ext cx="388075" cy="685055"/>
            </a:xfrm>
            <a:prstGeom prst="rect">
              <a:avLst/>
            </a:prstGeom>
          </p:spPr>
        </p:pic>
        <p:pic>
          <p:nvPicPr>
            <p:cNvPr id="30" name="Picture 29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76400" y="4343400"/>
              <a:ext cx="388075" cy="685055"/>
            </a:xfrm>
            <a:prstGeom prst="rect">
              <a:avLst/>
            </a:prstGeom>
          </p:spPr>
        </p:pic>
        <p:pic>
          <p:nvPicPr>
            <p:cNvPr id="31" name="Picture 30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800" y="4495800"/>
              <a:ext cx="388075" cy="685055"/>
            </a:xfrm>
            <a:prstGeom prst="rect">
              <a:avLst/>
            </a:prstGeom>
          </p:spPr>
        </p:pic>
        <p:pic>
          <p:nvPicPr>
            <p:cNvPr id="32" name="Picture 31" descr="lock-icon-614x460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81200" y="4648200"/>
              <a:ext cx="388075" cy="685055"/>
            </a:xfrm>
            <a:prstGeom prst="rect">
              <a:avLst/>
            </a:prstGeom>
          </p:spPr>
        </p:pic>
      </p:grpSp>
      <p:grpSp>
        <p:nvGrpSpPr>
          <p:cNvPr id="41" name="Group 40"/>
          <p:cNvGrpSpPr/>
          <p:nvPr/>
        </p:nvGrpSpPr>
        <p:grpSpPr>
          <a:xfrm rot="4920073">
            <a:off x="206526" y="3309258"/>
            <a:ext cx="1302475" cy="1599455"/>
            <a:chOff x="1066800" y="3733800"/>
            <a:chExt cx="1302475" cy="1599455"/>
          </a:xfrm>
        </p:grpSpPr>
        <p:pic>
          <p:nvPicPr>
            <p:cNvPr id="42" name="Picture 41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6800" y="3733800"/>
              <a:ext cx="388075" cy="685055"/>
            </a:xfrm>
            <a:prstGeom prst="rect">
              <a:avLst/>
            </a:prstGeom>
          </p:spPr>
        </p:pic>
        <p:pic>
          <p:nvPicPr>
            <p:cNvPr id="43" name="Picture 42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19200" y="3886200"/>
              <a:ext cx="388075" cy="685055"/>
            </a:xfrm>
            <a:prstGeom prst="rect">
              <a:avLst/>
            </a:prstGeom>
          </p:spPr>
        </p:pic>
        <p:pic>
          <p:nvPicPr>
            <p:cNvPr id="44" name="Picture 43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71600" y="4038600"/>
              <a:ext cx="388075" cy="685055"/>
            </a:xfrm>
            <a:prstGeom prst="rect">
              <a:avLst/>
            </a:prstGeom>
          </p:spPr>
        </p:pic>
        <p:pic>
          <p:nvPicPr>
            <p:cNvPr id="45" name="Picture 44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24000" y="4191000"/>
              <a:ext cx="388075" cy="685055"/>
            </a:xfrm>
            <a:prstGeom prst="rect">
              <a:avLst/>
            </a:prstGeom>
          </p:spPr>
        </p:pic>
        <p:pic>
          <p:nvPicPr>
            <p:cNvPr id="46" name="Picture 45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76400" y="4343400"/>
              <a:ext cx="388075" cy="685055"/>
            </a:xfrm>
            <a:prstGeom prst="rect">
              <a:avLst/>
            </a:prstGeom>
          </p:spPr>
        </p:pic>
        <p:pic>
          <p:nvPicPr>
            <p:cNvPr id="47" name="Picture 46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800" y="4495800"/>
              <a:ext cx="388075" cy="685055"/>
            </a:xfrm>
            <a:prstGeom prst="rect">
              <a:avLst/>
            </a:prstGeom>
          </p:spPr>
        </p:pic>
        <p:pic>
          <p:nvPicPr>
            <p:cNvPr id="48" name="Picture 47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81200" y="4648200"/>
              <a:ext cx="388075" cy="685055"/>
            </a:xfrm>
            <a:prstGeom prst="rect">
              <a:avLst/>
            </a:prstGeom>
          </p:spPr>
        </p:pic>
      </p:grpSp>
      <p:grpSp>
        <p:nvGrpSpPr>
          <p:cNvPr id="49" name="Group 48"/>
          <p:cNvGrpSpPr/>
          <p:nvPr/>
        </p:nvGrpSpPr>
        <p:grpSpPr>
          <a:xfrm rot="4920073">
            <a:off x="840931" y="3309257"/>
            <a:ext cx="1302475" cy="1599455"/>
            <a:chOff x="1066800" y="3733800"/>
            <a:chExt cx="1302475" cy="1599455"/>
          </a:xfrm>
        </p:grpSpPr>
        <p:pic>
          <p:nvPicPr>
            <p:cNvPr id="50" name="Picture 49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6800" y="3733800"/>
              <a:ext cx="388075" cy="685055"/>
            </a:xfrm>
            <a:prstGeom prst="rect">
              <a:avLst/>
            </a:prstGeom>
          </p:spPr>
        </p:pic>
        <p:pic>
          <p:nvPicPr>
            <p:cNvPr id="51" name="Picture 50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19200" y="3886200"/>
              <a:ext cx="388075" cy="685055"/>
            </a:xfrm>
            <a:prstGeom prst="rect">
              <a:avLst/>
            </a:prstGeom>
          </p:spPr>
        </p:pic>
        <p:pic>
          <p:nvPicPr>
            <p:cNvPr id="52" name="Picture 51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71600" y="4038600"/>
              <a:ext cx="388075" cy="685055"/>
            </a:xfrm>
            <a:prstGeom prst="rect">
              <a:avLst/>
            </a:prstGeom>
          </p:spPr>
        </p:pic>
        <p:pic>
          <p:nvPicPr>
            <p:cNvPr id="53" name="Picture 52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24000" y="4191000"/>
              <a:ext cx="388075" cy="685055"/>
            </a:xfrm>
            <a:prstGeom prst="rect">
              <a:avLst/>
            </a:prstGeom>
          </p:spPr>
        </p:pic>
        <p:pic>
          <p:nvPicPr>
            <p:cNvPr id="54" name="Picture 53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76400" y="4343400"/>
              <a:ext cx="388075" cy="685055"/>
            </a:xfrm>
            <a:prstGeom prst="rect">
              <a:avLst/>
            </a:prstGeom>
          </p:spPr>
        </p:pic>
        <p:pic>
          <p:nvPicPr>
            <p:cNvPr id="55" name="Picture 54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800" y="4495800"/>
              <a:ext cx="388075" cy="685055"/>
            </a:xfrm>
            <a:prstGeom prst="rect">
              <a:avLst/>
            </a:prstGeom>
          </p:spPr>
        </p:pic>
        <p:pic>
          <p:nvPicPr>
            <p:cNvPr id="56" name="Picture 55" descr="lock-icon-614x460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81200" y="4648200"/>
              <a:ext cx="388075" cy="685055"/>
            </a:xfrm>
            <a:prstGeom prst="rect">
              <a:avLst/>
            </a:prstGeom>
          </p:spPr>
        </p:pic>
      </p:grpSp>
      <p:pic>
        <p:nvPicPr>
          <p:cNvPr id="57" name="Picture 56" descr="downloa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1752600"/>
            <a:ext cx="4394200" cy="1841500"/>
          </a:xfrm>
          <a:prstGeom prst="rect">
            <a:avLst/>
          </a:prstGeom>
        </p:spPr>
      </p:pic>
      <p:pic>
        <p:nvPicPr>
          <p:cNvPr id="58" name="Picture 57" descr="imag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0" y="3581400"/>
            <a:ext cx="2857500" cy="2857500"/>
          </a:xfrm>
          <a:prstGeom prst="rect">
            <a:avLst/>
          </a:prstGeom>
        </p:spPr>
      </p:pic>
      <p:grpSp>
        <p:nvGrpSpPr>
          <p:cNvPr id="59" name="Group 58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60" name="TextBox 59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5601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2400"/>
            <a:ext cx="891946" cy="634662"/>
            <a:chOff x="4876800" y="3733801"/>
            <a:chExt cx="1653946" cy="1091862"/>
          </a:xfrm>
        </p:grpSpPr>
        <p:sp>
          <p:nvSpPr>
            <p:cNvPr id="6" name="TextBox 5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1562100"/>
            <a:ext cx="5194300" cy="1562100"/>
          </a:xfrm>
          <a:prstGeom prst="rect">
            <a:avLst/>
          </a:prstGeom>
        </p:spPr>
      </p:pic>
      <p:sp>
        <p:nvSpPr>
          <p:cNvPr id="11" name="Plus 10"/>
          <p:cNvSpPr/>
          <p:nvPr/>
        </p:nvSpPr>
        <p:spPr bwMode="auto">
          <a:xfrm>
            <a:off x="5486400" y="3581400"/>
            <a:ext cx="1905000" cy="1905000"/>
          </a:xfrm>
          <a:prstGeom prst="mathPlus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62000" y="3581400"/>
            <a:ext cx="7759700" cy="2755900"/>
            <a:chOff x="533400" y="3352800"/>
            <a:chExt cx="7759700" cy="2755900"/>
          </a:xfrm>
        </p:grpSpPr>
        <p:pic>
          <p:nvPicPr>
            <p:cNvPr id="10" name="Picture 9" descr="image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3400" y="3429000"/>
              <a:ext cx="3035300" cy="2679700"/>
            </a:xfrm>
            <a:prstGeom prst="rect">
              <a:avLst/>
            </a:prstGeom>
          </p:spPr>
        </p:pic>
        <p:pic>
          <p:nvPicPr>
            <p:cNvPr id="12" name="Picture 11" descr="images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00600" y="3352800"/>
              <a:ext cx="3492500" cy="2324100"/>
            </a:xfrm>
            <a:prstGeom prst="rect">
              <a:avLst/>
            </a:prstGeom>
          </p:spPr>
        </p:pic>
        <p:sp>
          <p:nvSpPr>
            <p:cNvPr id="13" name="Plus 12"/>
            <p:cNvSpPr/>
            <p:nvPr/>
          </p:nvSpPr>
          <p:spPr bwMode="auto">
            <a:xfrm>
              <a:off x="3962400" y="3657600"/>
              <a:ext cx="1295400" cy="1295400"/>
            </a:xfrm>
            <a:prstGeom prst="mathPlus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733800" y="4191000"/>
              <a:ext cx="1676400" cy="304800"/>
              <a:chOff x="3667922" y="5592663"/>
              <a:chExt cx="1676400" cy="304800"/>
            </a:xfrm>
          </p:grpSpPr>
          <p:sp>
            <p:nvSpPr>
              <p:cNvPr id="14" name="Rectangle 13"/>
              <p:cNvSpPr/>
              <p:nvPr/>
            </p:nvSpPr>
            <p:spPr bwMode="auto">
              <a:xfrm rot="19100231">
                <a:off x="3667922" y="5592663"/>
                <a:ext cx="1524000" cy="152400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 rot="19100231">
                <a:off x="3820322" y="5745063"/>
                <a:ext cx="1524000" cy="152400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0873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XML: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A60468-3AD4-4A46-BB53-DEB2A3B41FC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152400"/>
            <a:ext cx="1676400" cy="417382"/>
            <a:chOff x="457200" y="5086401"/>
            <a:chExt cx="1676400" cy="417382"/>
          </a:xfrm>
        </p:grpSpPr>
        <p:sp>
          <p:nvSpPr>
            <p:cNvPr id="4" name="Rectangle 3"/>
            <p:cNvSpPr/>
            <p:nvPr/>
          </p:nvSpPr>
          <p:spPr>
            <a:xfrm>
              <a:off x="457200" y="5103673"/>
              <a:ext cx="1676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rgbClr val="FC58ED"/>
                  </a:solidFill>
                  <a:latin typeface="Arial"/>
                  <a:cs typeface="Arial"/>
                </a:rPr>
                <a:t>XML and XQuery: The Cure for All Data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20117902">
              <a:off x="888582" y="5086401"/>
              <a:ext cx="726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/>
                  <a:cs typeface="Arial"/>
                </a:rPr>
                <a:t>NOT</a:t>
              </a:r>
            </a:p>
          </p:txBody>
        </p:sp>
      </p:grpSp>
      <p:pic>
        <p:nvPicPr>
          <p:cNvPr id="7" name="Picture 6" descr="download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600" y="2133600"/>
            <a:ext cx="3289300" cy="2184522"/>
          </a:xfrm>
          <a:prstGeom prst="rect">
            <a:avLst/>
          </a:prstGeom>
        </p:spPr>
      </p:pic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0291" y="1117968"/>
            <a:ext cx="2336800" cy="3479800"/>
          </a:xfrm>
          <a:prstGeom prst="rect">
            <a:avLst/>
          </a:prstGeom>
        </p:spPr>
      </p:pic>
      <p:pic>
        <p:nvPicPr>
          <p:cNvPr id="9" name="Picture 8" descr="download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67200" y="4191000"/>
            <a:ext cx="2416644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24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Berkeley DB XML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ln w="19050" cmpd="sng"/>
        </p:spPr>
        <p:txBody>
          <a:bodyPr/>
          <a:lstStyle/>
          <a:p>
            <a:r>
              <a:rPr lang="en-US" altLang="zh-CN" dirty="0">
                <a:ea typeface="SimSun" charset="0"/>
                <a:cs typeface="SimSun" charset="0"/>
              </a:rPr>
              <a:t>Storage, schema and query layer built on top of </a:t>
            </a:r>
            <a:r>
              <a:rPr lang="en-US" altLang="zh-CN" i="1" dirty="0">
                <a:ea typeface="SimSun" charset="0"/>
                <a:cs typeface="SimSun" charset="0"/>
              </a:rPr>
              <a:t>Berkeley DB</a:t>
            </a:r>
            <a:endParaRPr lang="en-US" altLang="zh-CN" dirty="0">
              <a:ea typeface="SimSun" charset="0"/>
              <a:cs typeface="SimSun" charset="0"/>
            </a:endParaRPr>
          </a:p>
          <a:p>
            <a:r>
              <a:rPr lang="en-US" altLang="zh-CN" dirty="0">
                <a:ea typeface="SimSun" charset="0"/>
                <a:cs typeface="SimSun" charset="0"/>
              </a:rPr>
              <a:t>Flexible XML-based storage</a:t>
            </a:r>
          </a:p>
          <a:p>
            <a:pPr lvl="1"/>
            <a:r>
              <a:rPr lang="en-US" altLang="zh-CN" dirty="0">
                <a:ea typeface="SimSun" charset="0"/>
                <a:cs typeface="SimSun" charset="0"/>
              </a:rPr>
              <a:t>Documents are stored in containers.</a:t>
            </a:r>
          </a:p>
          <a:p>
            <a:pPr lvl="1"/>
            <a:r>
              <a:rPr lang="en-US" altLang="zh-CN" dirty="0">
                <a:ea typeface="SimSun" charset="0"/>
                <a:cs typeface="SimSun" charset="0"/>
              </a:rPr>
              <a:t>Query documents using XQuery 1.0.</a:t>
            </a:r>
          </a:p>
        </p:txBody>
      </p:sp>
      <p:grpSp>
        <p:nvGrpSpPr>
          <p:cNvPr id="343044" name="Group 4"/>
          <p:cNvGrpSpPr>
            <a:grpSpLocks/>
          </p:cNvGrpSpPr>
          <p:nvPr/>
        </p:nvGrpSpPr>
        <p:grpSpPr bwMode="auto">
          <a:xfrm>
            <a:off x="304800" y="4267200"/>
            <a:ext cx="8610600" cy="1600200"/>
            <a:chOff x="192" y="2544"/>
            <a:chExt cx="5424" cy="1008"/>
          </a:xfrm>
        </p:grpSpPr>
        <p:sp>
          <p:nvSpPr>
            <p:cNvPr id="343045" name="Rectangle 5"/>
            <p:cNvSpPr>
              <a:spLocks noChangeArrowheads="1"/>
            </p:cNvSpPr>
            <p:nvPr/>
          </p:nvSpPr>
          <p:spPr bwMode="auto">
            <a:xfrm>
              <a:off x="192" y="2544"/>
              <a:ext cx="720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rial" charset="0"/>
                </a:rPr>
                <a:t>Berkeley DB </a:t>
              </a:r>
            </a:p>
            <a:p>
              <a:pPr algn="ctr"/>
              <a:r>
                <a:rPr lang="en-US" sz="1400" b="1">
                  <a:latin typeface="Arial" charset="0"/>
                </a:rPr>
                <a:t>XML</a:t>
              </a:r>
            </a:p>
          </p:txBody>
        </p:sp>
        <p:sp>
          <p:nvSpPr>
            <p:cNvPr id="343046" name="PubCross"/>
            <p:cNvSpPr>
              <a:spLocks noEditPoints="1" noChangeArrowheads="1"/>
            </p:cNvSpPr>
            <p:nvPr/>
          </p:nvSpPr>
          <p:spPr bwMode="auto">
            <a:xfrm>
              <a:off x="2880" y="2928"/>
              <a:ext cx="192" cy="192"/>
            </a:xfrm>
            <a:custGeom>
              <a:avLst/>
              <a:gdLst>
                <a:gd name="G0" fmla="+- 0 0 0"/>
                <a:gd name="G1" fmla="+- 5400 0 0"/>
                <a:gd name="G2" fmla="+- 21600 0 5400"/>
                <a:gd name="G3" fmla="+- 5400 0 0"/>
                <a:gd name="G4" fmla="+- 21600 0 5400"/>
                <a:gd name="T0" fmla="*/ 10800 w 21600"/>
                <a:gd name="T1" fmla="*/ 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G1 w 21600"/>
                <a:gd name="T9" fmla="*/ G3 h 21600"/>
                <a:gd name="T10" fmla="*/ G2 w 21600"/>
                <a:gd name="T11" fmla="*/ G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400" y="0"/>
                  </a:moveTo>
                  <a:lnTo>
                    <a:pt x="5400" y="5400"/>
                  </a:lnTo>
                  <a:lnTo>
                    <a:pt x="0" y="5400"/>
                  </a:lnTo>
                  <a:lnTo>
                    <a:pt x="0" y="16200"/>
                  </a:lnTo>
                  <a:lnTo>
                    <a:pt x="5400" y="162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21600" y="5400"/>
                  </a:lnTo>
                  <a:lnTo>
                    <a:pt x="16200" y="5400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107763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047" name="Rectangle 7"/>
            <p:cNvSpPr>
              <a:spLocks noChangeArrowheads="1"/>
            </p:cNvSpPr>
            <p:nvPr/>
          </p:nvSpPr>
          <p:spPr bwMode="auto">
            <a:xfrm>
              <a:off x="2208" y="2544"/>
              <a:ext cx="576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Document</a:t>
              </a:r>
            </a:p>
            <a:p>
              <a:pPr algn="ctr"/>
              <a:r>
                <a:rPr lang="en-US" sz="1400">
                  <a:latin typeface="Arial" charset="0"/>
                </a:rPr>
                <a:t>Parser</a:t>
              </a:r>
            </a:p>
          </p:txBody>
        </p:sp>
        <p:sp>
          <p:nvSpPr>
            <p:cNvPr id="343048" name="Rectangle 8"/>
            <p:cNvSpPr>
              <a:spLocks noChangeArrowheads="1"/>
            </p:cNvSpPr>
            <p:nvPr/>
          </p:nvSpPr>
          <p:spPr bwMode="auto">
            <a:xfrm>
              <a:off x="3168" y="2544"/>
              <a:ext cx="576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Query </a:t>
              </a:r>
            </a:p>
            <a:p>
              <a:pPr algn="ctr"/>
              <a:r>
                <a:rPr lang="en-US" sz="1400">
                  <a:latin typeface="Arial" charset="0"/>
                </a:rPr>
                <a:t>Parser</a:t>
              </a:r>
            </a:p>
          </p:txBody>
        </p:sp>
        <p:sp>
          <p:nvSpPr>
            <p:cNvPr id="343049" name="Rectangle 9"/>
            <p:cNvSpPr>
              <a:spLocks noChangeArrowheads="1"/>
            </p:cNvSpPr>
            <p:nvPr/>
          </p:nvSpPr>
          <p:spPr bwMode="auto">
            <a:xfrm>
              <a:off x="4128" y="2544"/>
              <a:ext cx="52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Query </a:t>
              </a:r>
            </a:p>
            <a:p>
              <a:pPr algn="ctr"/>
              <a:r>
                <a:rPr lang="en-US" sz="1400">
                  <a:latin typeface="Arial" charset="0"/>
                </a:rPr>
                <a:t>Planner</a:t>
              </a:r>
            </a:p>
          </p:txBody>
        </p:sp>
        <p:sp>
          <p:nvSpPr>
            <p:cNvPr id="343050" name="Rectangle 10"/>
            <p:cNvSpPr>
              <a:spLocks noChangeArrowheads="1"/>
            </p:cNvSpPr>
            <p:nvPr/>
          </p:nvSpPr>
          <p:spPr bwMode="auto">
            <a:xfrm>
              <a:off x="5040" y="2544"/>
              <a:ext cx="576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Query </a:t>
              </a:r>
            </a:p>
            <a:p>
              <a:pPr algn="ctr"/>
              <a:r>
                <a:rPr lang="en-US" sz="1400">
                  <a:latin typeface="Arial" charset="0"/>
                </a:rPr>
                <a:t>Optimizer</a:t>
              </a:r>
            </a:p>
          </p:txBody>
        </p:sp>
        <p:sp>
          <p:nvSpPr>
            <p:cNvPr id="343051" name="PubCross"/>
            <p:cNvSpPr>
              <a:spLocks noEditPoints="1" noChangeArrowheads="1"/>
            </p:cNvSpPr>
            <p:nvPr/>
          </p:nvSpPr>
          <p:spPr bwMode="auto">
            <a:xfrm>
              <a:off x="3840" y="2928"/>
              <a:ext cx="192" cy="192"/>
            </a:xfrm>
            <a:custGeom>
              <a:avLst/>
              <a:gdLst>
                <a:gd name="G0" fmla="+- 0 0 0"/>
                <a:gd name="G1" fmla="+- 5400 0 0"/>
                <a:gd name="G2" fmla="+- 21600 0 5400"/>
                <a:gd name="G3" fmla="+- 5400 0 0"/>
                <a:gd name="G4" fmla="+- 21600 0 5400"/>
                <a:gd name="T0" fmla="*/ 10800 w 21600"/>
                <a:gd name="T1" fmla="*/ 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G1 w 21600"/>
                <a:gd name="T9" fmla="*/ G3 h 21600"/>
                <a:gd name="T10" fmla="*/ G2 w 21600"/>
                <a:gd name="T11" fmla="*/ G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400" y="0"/>
                  </a:moveTo>
                  <a:lnTo>
                    <a:pt x="5400" y="5400"/>
                  </a:lnTo>
                  <a:lnTo>
                    <a:pt x="0" y="5400"/>
                  </a:lnTo>
                  <a:lnTo>
                    <a:pt x="0" y="16200"/>
                  </a:lnTo>
                  <a:lnTo>
                    <a:pt x="5400" y="162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21600" y="5400"/>
                  </a:lnTo>
                  <a:lnTo>
                    <a:pt x="16200" y="5400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107763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052" name="PubCross"/>
            <p:cNvSpPr>
              <a:spLocks noEditPoints="1" noChangeArrowheads="1"/>
            </p:cNvSpPr>
            <p:nvPr/>
          </p:nvSpPr>
          <p:spPr bwMode="auto">
            <a:xfrm>
              <a:off x="4752" y="2928"/>
              <a:ext cx="192" cy="192"/>
            </a:xfrm>
            <a:custGeom>
              <a:avLst/>
              <a:gdLst>
                <a:gd name="G0" fmla="+- 0 0 0"/>
                <a:gd name="G1" fmla="+- 5400 0 0"/>
                <a:gd name="G2" fmla="+- 21600 0 5400"/>
                <a:gd name="G3" fmla="+- 5400 0 0"/>
                <a:gd name="G4" fmla="+- 21600 0 5400"/>
                <a:gd name="T0" fmla="*/ 10800 w 21600"/>
                <a:gd name="T1" fmla="*/ 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G1 w 21600"/>
                <a:gd name="T9" fmla="*/ G3 h 21600"/>
                <a:gd name="T10" fmla="*/ G2 w 21600"/>
                <a:gd name="T11" fmla="*/ G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400" y="0"/>
                  </a:moveTo>
                  <a:lnTo>
                    <a:pt x="5400" y="5400"/>
                  </a:lnTo>
                  <a:lnTo>
                    <a:pt x="0" y="5400"/>
                  </a:lnTo>
                  <a:lnTo>
                    <a:pt x="0" y="16200"/>
                  </a:lnTo>
                  <a:lnTo>
                    <a:pt x="5400" y="162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21600" y="5400"/>
                  </a:lnTo>
                  <a:lnTo>
                    <a:pt x="16200" y="5400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107763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3053" name="Group 13"/>
            <p:cNvGrpSpPr>
              <a:grpSpLocks/>
            </p:cNvGrpSpPr>
            <p:nvPr/>
          </p:nvGrpSpPr>
          <p:grpSpPr bwMode="auto">
            <a:xfrm>
              <a:off x="960" y="2928"/>
              <a:ext cx="240" cy="192"/>
              <a:chOff x="1104" y="2928"/>
              <a:chExt cx="192" cy="144"/>
            </a:xfrm>
          </p:grpSpPr>
          <p:sp>
            <p:nvSpPr>
              <p:cNvPr id="343054" name="Rectangle 14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192" cy="4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107763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055" name="Rectangle 15"/>
              <p:cNvSpPr>
                <a:spLocks noChangeArrowheads="1"/>
              </p:cNvSpPr>
              <p:nvPr/>
            </p:nvSpPr>
            <p:spPr bwMode="auto">
              <a:xfrm>
                <a:off x="1104" y="3024"/>
                <a:ext cx="192" cy="4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107763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3056" name="Rectangle 16"/>
            <p:cNvSpPr>
              <a:spLocks noChangeArrowheads="1"/>
            </p:cNvSpPr>
            <p:nvPr/>
          </p:nvSpPr>
          <p:spPr bwMode="auto">
            <a:xfrm>
              <a:off x="1296" y="2544"/>
              <a:ext cx="576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Berkeley</a:t>
              </a:r>
            </a:p>
            <a:p>
              <a:pPr algn="ctr"/>
              <a:r>
                <a:rPr lang="en-US" sz="1400">
                  <a:latin typeface="Arial" charset="0"/>
                </a:rPr>
                <a:t>DB</a:t>
              </a:r>
            </a:p>
          </p:txBody>
        </p:sp>
        <p:sp>
          <p:nvSpPr>
            <p:cNvPr id="343057" name="PubCross"/>
            <p:cNvSpPr>
              <a:spLocks noEditPoints="1" noChangeArrowheads="1"/>
            </p:cNvSpPr>
            <p:nvPr/>
          </p:nvSpPr>
          <p:spPr bwMode="auto">
            <a:xfrm>
              <a:off x="1920" y="2928"/>
              <a:ext cx="192" cy="192"/>
            </a:xfrm>
            <a:custGeom>
              <a:avLst/>
              <a:gdLst>
                <a:gd name="G0" fmla="+- 0 0 0"/>
                <a:gd name="G1" fmla="+- 5400 0 0"/>
                <a:gd name="G2" fmla="+- 21600 0 5400"/>
                <a:gd name="G3" fmla="+- 5400 0 0"/>
                <a:gd name="G4" fmla="+- 21600 0 5400"/>
                <a:gd name="T0" fmla="*/ 10800 w 21600"/>
                <a:gd name="T1" fmla="*/ 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G1 w 21600"/>
                <a:gd name="T9" fmla="*/ G3 h 21600"/>
                <a:gd name="T10" fmla="*/ G2 w 21600"/>
                <a:gd name="T11" fmla="*/ G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400" y="0"/>
                  </a:moveTo>
                  <a:lnTo>
                    <a:pt x="5400" y="5400"/>
                  </a:lnTo>
                  <a:lnTo>
                    <a:pt x="0" y="5400"/>
                  </a:lnTo>
                  <a:lnTo>
                    <a:pt x="0" y="16200"/>
                  </a:lnTo>
                  <a:lnTo>
                    <a:pt x="5400" y="162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16200"/>
                  </a:lnTo>
                  <a:lnTo>
                    <a:pt x="21600" y="5400"/>
                  </a:lnTo>
                  <a:lnTo>
                    <a:pt x="16200" y="5400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107763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Left Arrow 1"/>
          <p:cNvSpPr/>
          <p:nvPr/>
        </p:nvSpPr>
        <p:spPr bwMode="auto">
          <a:xfrm rot="18333125">
            <a:off x="1913739" y="2266847"/>
            <a:ext cx="3124200" cy="1066800"/>
          </a:xfrm>
          <a:prstGeom prst="lef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ea typeface="ＭＳ Ｐゴシック" charset="0"/>
                <a:cs typeface="Arial"/>
              </a:rPr>
              <a:t>Core competency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3784" y="6346615"/>
            <a:ext cx="2892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All the value add</a:t>
            </a:r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6019800" y="3429000"/>
            <a:ext cx="381000" cy="5410200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0" y="152400"/>
            <a:ext cx="1676400" cy="417382"/>
            <a:chOff x="457200" y="5086401"/>
            <a:chExt cx="1676400" cy="417382"/>
          </a:xfrm>
        </p:grpSpPr>
        <p:sp>
          <p:nvSpPr>
            <p:cNvPr id="22" name="Rectangle 21"/>
            <p:cNvSpPr/>
            <p:nvPr/>
          </p:nvSpPr>
          <p:spPr>
            <a:xfrm>
              <a:off x="457200" y="5103673"/>
              <a:ext cx="1676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rgbClr val="FC58ED"/>
                  </a:solidFill>
                  <a:latin typeface="Arial"/>
                  <a:cs typeface="Arial"/>
                </a:rPr>
                <a:t>XML and XQuery: The Cure for All Data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rot="20117902">
              <a:off x="888582" y="5086401"/>
              <a:ext cx="726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/>
                  <a:cs typeface="Arial"/>
                </a:rPr>
                <a:t>NOT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5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3657600"/>
            <a:ext cx="2794000" cy="279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what about customers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1905000"/>
            <a:ext cx="3352800" cy="2425700"/>
          </a:xfrm>
          <a:prstGeom prst="rect">
            <a:avLst/>
          </a:prstGeom>
        </p:spPr>
      </p:pic>
      <p:pic>
        <p:nvPicPr>
          <p:cNvPr id="6" name="Picture 5" descr="download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00800" y="3276600"/>
            <a:ext cx="1813705" cy="2159000"/>
          </a:xfrm>
          <a:prstGeom prst="rect">
            <a:avLst/>
          </a:prstGeom>
        </p:spPr>
      </p:pic>
      <p:pic>
        <p:nvPicPr>
          <p:cNvPr id="7" name="Picture 6" descr="download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19600" y="3276600"/>
            <a:ext cx="1983625" cy="215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2438400"/>
            <a:ext cx="3725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New Customers?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52400"/>
            <a:ext cx="1676400" cy="417382"/>
            <a:chOff x="457200" y="5086401"/>
            <a:chExt cx="1676400" cy="417382"/>
          </a:xfrm>
        </p:grpSpPr>
        <p:sp>
          <p:nvSpPr>
            <p:cNvPr id="11" name="Rectangle 10"/>
            <p:cNvSpPr/>
            <p:nvPr/>
          </p:nvSpPr>
          <p:spPr>
            <a:xfrm>
              <a:off x="457200" y="5103673"/>
              <a:ext cx="1676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rgbClr val="FC58ED"/>
                  </a:solidFill>
                  <a:latin typeface="Arial"/>
                  <a:cs typeface="Arial"/>
                </a:rPr>
                <a:t>XML and XQuery: The Cure for All Data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20117902">
              <a:off x="888582" y="5086401"/>
              <a:ext cx="726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/>
                  <a:cs typeface="Arial"/>
                </a:rPr>
                <a:t>NOT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09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Lessons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676400"/>
            <a:ext cx="3962400" cy="2044700"/>
          </a:xfrm>
          <a:prstGeom prst="rect">
            <a:avLst/>
          </a:prstGeom>
        </p:spPr>
      </p:pic>
      <p:pic>
        <p:nvPicPr>
          <p:cNvPr id="6" name="Picture 5" descr="downloa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700" y="4264490"/>
            <a:ext cx="2247900" cy="22379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32252" y="3810000"/>
            <a:ext cx="26027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Great People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899102" y="2971800"/>
            <a:ext cx="2576233" cy="3717122"/>
            <a:chOff x="5562600" y="2734522"/>
            <a:chExt cx="2576233" cy="3717122"/>
          </a:xfrm>
        </p:grpSpPr>
        <p:pic>
          <p:nvPicPr>
            <p:cNvPr id="3" name="Picture 2" descr="apple-iphone 6s-rose gold-450x350-1.png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79747" y="2734522"/>
              <a:ext cx="1058385" cy="2222500"/>
            </a:xfrm>
            <a:prstGeom prst="rect">
              <a:avLst/>
            </a:prstGeom>
          </p:spPr>
        </p:pic>
        <p:pic>
          <p:nvPicPr>
            <p:cNvPr id="8" name="Picture 7" descr="iRobot-Roomba_880-hero-standing_left-001-600px-001a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62600" y="4419600"/>
              <a:ext cx="1421010" cy="2032044"/>
            </a:xfrm>
            <a:prstGeom prst="rect">
              <a:avLst/>
            </a:prstGeom>
          </p:spPr>
        </p:pic>
        <p:pic>
          <p:nvPicPr>
            <p:cNvPr id="9" name="Picture 8" descr="alta-navy-c2df32d4f0e2f230bf483d57035c1cbd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34200" y="4114800"/>
              <a:ext cx="1204633" cy="1620779"/>
            </a:xfrm>
            <a:prstGeom prst="rect">
              <a:avLst/>
            </a:prstGeom>
          </p:spPr>
        </p:pic>
      </p:grpSp>
      <p:sp>
        <p:nvSpPr>
          <p:cNvPr id="10" name="Not Equal 9"/>
          <p:cNvSpPr/>
          <p:nvPr/>
        </p:nvSpPr>
        <p:spPr bwMode="auto">
          <a:xfrm>
            <a:off x="3962400" y="4800600"/>
            <a:ext cx="1295400" cy="914400"/>
          </a:xfrm>
          <a:prstGeom prst="mathNotEqual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2590800"/>
            <a:ext cx="29444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Great Products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152400"/>
            <a:ext cx="1676400" cy="417382"/>
            <a:chOff x="457200" y="5086401"/>
            <a:chExt cx="1676400" cy="417382"/>
          </a:xfrm>
        </p:grpSpPr>
        <p:sp>
          <p:nvSpPr>
            <p:cNvPr id="14" name="Rectangle 13"/>
            <p:cNvSpPr/>
            <p:nvPr/>
          </p:nvSpPr>
          <p:spPr>
            <a:xfrm>
              <a:off x="457200" y="5103673"/>
              <a:ext cx="1676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rgbClr val="FC58ED"/>
                  </a:solidFill>
                  <a:latin typeface="Arial"/>
                  <a:cs typeface="Arial"/>
                </a:rPr>
                <a:t>XML and XQuery: The Cure for All Data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20117902">
              <a:off x="888582" y="5086401"/>
              <a:ext cx="726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/>
                  <a:cs typeface="Arial"/>
                </a:rPr>
                <a:t>NOT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0390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Parting Thoughts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5" descr="downlo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200" y="3505200"/>
            <a:ext cx="3187700" cy="2552700"/>
          </a:xfrm>
          <a:prstGeom prst="rect">
            <a:avLst/>
          </a:prstGeom>
        </p:spPr>
      </p:pic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2743" y="1609756"/>
            <a:ext cx="2959100" cy="2743200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4572000"/>
            <a:ext cx="2667000" cy="1429373"/>
          </a:xfrm>
          <a:prstGeom prst="rect">
            <a:avLst/>
          </a:prstGeom>
        </p:spPr>
      </p:pic>
      <p:pic>
        <p:nvPicPr>
          <p:cNvPr id="5" name="Picture 4" descr="downloa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524000"/>
            <a:ext cx="3263900" cy="2489200"/>
          </a:xfrm>
          <a:prstGeom prst="rect">
            <a:avLst/>
          </a:prstGeom>
        </p:spPr>
      </p:pic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581400"/>
            <a:ext cx="26416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1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04162" y="1768880"/>
            <a:ext cx="6264236" cy="4967173"/>
            <a:chOff x="1404162" y="1768880"/>
            <a:chExt cx="6264236" cy="4967173"/>
          </a:xfrm>
        </p:grpSpPr>
        <p:sp>
          <p:nvSpPr>
            <p:cNvPr id="5" name="TextBox 4"/>
            <p:cNvSpPr txBox="1"/>
            <p:nvPr/>
          </p:nvSpPr>
          <p:spPr>
            <a:xfrm>
              <a:off x="1524000" y="1981200"/>
              <a:ext cx="60801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ACIDACIDACIDACIDACIDACIDACIDACIDACIDACIDACIDACIDACIDACIDACIDACID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5152472" y="4220127"/>
              <a:ext cx="47548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ACIDACIDACIDACIDACIDACIDACIDACIDACIDACIDACIDACID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0800000">
              <a:off x="1463690" y="6248400"/>
              <a:ext cx="60801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ACIDACIDACIDACIDACIDACIDACIDACIDACIDACIDACIDACIDACIDACIDACIDACID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-834765" y="4007807"/>
              <a:ext cx="47548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ACIDACIDACIDACIDACIDACIDACIDACIDACIDACIDACIDACID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Refresher: What is </a:t>
            </a:r>
            <a:br>
              <a:rPr lang="en-US" dirty="0"/>
            </a:br>
            <a:r>
              <a:rPr lang="en-US" dirty="0"/>
              <a:t>Berkeley DB?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5938" y="2209800"/>
            <a:ext cx="3512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Key-Value Store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828800" y="3048000"/>
            <a:ext cx="5486400" cy="304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209800" y="3124200"/>
            <a:ext cx="4484272" cy="2895600"/>
            <a:chOff x="1676400" y="2971800"/>
            <a:chExt cx="4484272" cy="2895600"/>
          </a:xfrm>
        </p:grpSpPr>
        <p:pic>
          <p:nvPicPr>
            <p:cNvPr id="12" name="Picture 11" descr="recno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14800" y="3048000"/>
              <a:ext cx="2045872" cy="2590800"/>
            </a:xfrm>
            <a:prstGeom prst="rect">
              <a:avLst/>
            </a:prstGeom>
          </p:spPr>
        </p:pic>
        <p:pic>
          <p:nvPicPr>
            <p:cNvPr id="13" name="Picture 12" descr="downloa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05000" y="4420961"/>
              <a:ext cx="1553889" cy="1446439"/>
            </a:xfrm>
            <a:prstGeom prst="rect">
              <a:avLst/>
            </a:prstGeom>
          </p:spPr>
        </p:pic>
        <p:pic>
          <p:nvPicPr>
            <p:cNvPr id="14" name="Picture 13" descr="images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76400" y="2971800"/>
              <a:ext cx="2306713" cy="1437635"/>
            </a:xfrm>
            <a:prstGeom prst="rect">
              <a:avLst/>
            </a:prstGeom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6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Refresher: What is </a:t>
            </a:r>
            <a:br>
              <a:rPr lang="en-US" dirty="0"/>
            </a:br>
            <a:r>
              <a:rPr lang="en-US" dirty="0"/>
              <a:t>Berkeley DB?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271201" y="1812521"/>
            <a:ext cx="6601598" cy="4590484"/>
            <a:chOff x="1387881" y="1812521"/>
            <a:chExt cx="6601598" cy="4590484"/>
          </a:xfrm>
        </p:grpSpPr>
        <p:grpSp>
          <p:nvGrpSpPr>
            <p:cNvPr id="4" name="Group 3"/>
            <p:cNvGrpSpPr/>
            <p:nvPr/>
          </p:nvGrpSpPr>
          <p:grpSpPr>
            <a:xfrm>
              <a:off x="1981200" y="2514600"/>
              <a:ext cx="5006711" cy="3410490"/>
              <a:chOff x="1981200" y="2514600"/>
              <a:chExt cx="5006711" cy="3410490"/>
            </a:xfrm>
          </p:grpSpPr>
          <p:pic>
            <p:nvPicPr>
              <p:cNvPr id="3" name="Picture 2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981200" y="41910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17" name="Picture 16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819400" y="35814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18" name="Picture 17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810000" y="29718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20" name="Picture 19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724400" y="2514600"/>
                <a:ext cx="2263511" cy="173409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387881" y="1812521"/>
              <a:ext cx="6601598" cy="4590484"/>
              <a:chOff x="1387881" y="1812521"/>
              <a:chExt cx="6601598" cy="45904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524000" y="1981200"/>
                <a:ext cx="64108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PAXOSPAXOSPAXOSPAXOSPAXOSPAXOSPAXOSPAXOSPAXOSPAXOSPAXOSPAXOS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5400000">
                <a:off x="5631938" y="4045463"/>
                <a:ext cx="4438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1447801" y="5971400"/>
                <a:ext cx="64108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PAXOSPAXOSPAXOSPAXOSPAXOSPAXOSPAXOSPAXOSPAXOSPAXOSPAXOSPAXOS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 rot="16200000">
                <a:off x="-692661" y="3893063"/>
                <a:ext cx="4438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</a:t>
                </a: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152400" y="2782669"/>
            <a:ext cx="112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SQL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3773269"/>
            <a:ext cx="1150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XML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4763869"/>
            <a:ext cx="85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660066"/>
                </a:solidFill>
                <a:latin typeface="Arial"/>
                <a:cs typeface="Arial"/>
              </a:rPr>
              <a:t>DB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3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Refresher: What is </a:t>
            </a:r>
            <a:br>
              <a:rPr lang="en-US" dirty="0"/>
            </a:br>
            <a:r>
              <a:rPr lang="en-US" dirty="0"/>
              <a:t>Berkeley DB?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271201" y="1812521"/>
            <a:ext cx="6601598" cy="4590484"/>
            <a:chOff x="1387881" y="1812521"/>
            <a:chExt cx="6601598" cy="4590484"/>
          </a:xfrm>
        </p:grpSpPr>
        <p:grpSp>
          <p:nvGrpSpPr>
            <p:cNvPr id="4" name="Group 3"/>
            <p:cNvGrpSpPr/>
            <p:nvPr/>
          </p:nvGrpSpPr>
          <p:grpSpPr>
            <a:xfrm>
              <a:off x="1981200" y="2514600"/>
              <a:ext cx="5006711" cy="3410490"/>
              <a:chOff x="1981200" y="2514600"/>
              <a:chExt cx="5006711" cy="3410490"/>
            </a:xfrm>
          </p:grpSpPr>
          <p:pic>
            <p:nvPicPr>
              <p:cNvPr id="3" name="Picture 2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981200" y="41910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17" name="Picture 16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819400" y="35814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18" name="Picture 17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810000" y="2971800"/>
                <a:ext cx="2263511" cy="1734090"/>
              </a:xfrm>
              <a:prstGeom prst="rect">
                <a:avLst/>
              </a:prstGeom>
            </p:spPr>
          </p:pic>
          <p:pic>
            <p:nvPicPr>
              <p:cNvPr id="20" name="Picture 19" descr="kvstore.png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724400" y="2514600"/>
                <a:ext cx="2263511" cy="173409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387881" y="1812521"/>
              <a:ext cx="6601598" cy="4590484"/>
              <a:chOff x="1387881" y="1812521"/>
              <a:chExt cx="6601598" cy="45904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524000" y="1981200"/>
                <a:ext cx="64108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PAXOSPAXOSPAXOSPAXOSPAXOSPAXOSPAXOSPAXOSPAXOSPAXOSPAXOSPAXOS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5400000">
                <a:off x="5631938" y="4045463"/>
                <a:ext cx="4438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1447801" y="5971400"/>
                <a:ext cx="64108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PAXOSPAXOSPAXOSPAXOSPAXOSPAXOSPAXOSPAXOSPAXOSPAXOSPAXOSPAXOS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 rot="16200000">
                <a:off x="-692661" y="3893063"/>
                <a:ext cx="4438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Arial"/>
                    <a:cs typeface="Arial"/>
                  </a:rPr>
                  <a:t>PAXOSPAXOSPAXOSPAXOSPAXOSPAXOSPAXOSPAXOS</a:t>
                </a: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152400" y="2782669"/>
            <a:ext cx="112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SQL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3773269"/>
            <a:ext cx="1150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XML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4763869"/>
            <a:ext cx="85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660066"/>
                </a:solidFill>
                <a:latin typeface="Arial"/>
                <a:cs typeface="Arial"/>
              </a:rPr>
              <a:t>DB</a:t>
            </a:r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>
            <a:alphaModFix amt="4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905000"/>
            <a:ext cx="9144000" cy="497863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1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Brief History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1991: hash built to replace dbm, ndbm, hsearch.</a:t>
            </a:r>
          </a:p>
          <a:p>
            <a:pPr>
              <a:lnSpc>
                <a:spcPct val="90000"/>
              </a:lnSpc>
            </a:pPr>
            <a:r>
              <a:rPr lang="en-US" sz="2000"/>
              <a:t>1992: add B-tree access method and place hash and btree under uniform db interface.</a:t>
            </a:r>
          </a:p>
          <a:p>
            <a:pPr>
              <a:lnSpc>
                <a:spcPct val="90000"/>
              </a:lnSpc>
            </a:pPr>
            <a:r>
              <a:rPr lang="en-US" sz="2000"/>
              <a:t>1994: db1.85 released with 4.4 BSD.</a:t>
            </a:r>
          </a:p>
          <a:p>
            <a:pPr>
              <a:lnSpc>
                <a:spcPct val="90000"/>
              </a:lnSpc>
            </a:pPr>
            <a:r>
              <a:rPr lang="en-US" sz="2000"/>
              <a:t>1996: db1.86 released (largely for kerberos).</a:t>
            </a:r>
          </a:p>
          <a:p>
            <a:pPr>
              <a:lnSpc>
                <a:spcPct val="90000"/>
              </a:lnSpc>
            </a:pPr>
            <a:r>
              <a:rPr lang="en-US" sz="2000"/>
              <a:t>1996: Sleepycat Software formed to produce transactional/recoverable Berkeley DB.</a:t>
            </a:r>
          </a:p>
          <a:p>
            <a:pPr>
              <a:lnSpc>
                <a:spcPct val="90000"/>
              </a:lnSpc>
            </a:pPr>
            <a:r>
              <a:rPr lang="en-US" sz="2000"/>
              <a:t>1997: db2.0 released by Sleepycat Software.</a:t>
            </a:r>
          </a:p>
          <a:p>
            <a:pPr>
              <a:lnSpc>
                <a:spcPct val="90000"/>
              </a:lnSpc>
            </a:pPr>
            <a:r>
              <a:rPr lang="en-US" sz="2000"/>
              <a:t>1999: db3.0 released by Sleepycat Software.</a:t>
            </a:r>
          </a:p>
          <a:p>
            <a:pPr>
              <a:lnSpc>
                <a:spcPct val="90000"/>
              </a:lnSpc>
            </a:pPr>
            <a:r>
              <a:rPr lang="en-US" sz="2000"/>
              <a:t>2001: db4.0 released by Sleepycat Software.</a:t>
            </a:r>
          </a:p>
          <a:p>
            <a:pPr>
              <a:lnSpc>
                <a:spcPct val="90000"/>
              </a:lnSpc>
            </a:pPr>
            <a:r>
              <a:rPr lang="en-US" sz="2000"/>
              <a:t>2006: Sleepycat Software acquired by Oracle.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Lessons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" y="1673365"/>
            <a:ext cx="3810000" cy="3051035"/>
            <a:chOff x="762000" y="2057400"/>
            <a:chExt cx="3810000" cy="3051035"/>
          </a:xfrm>
        </p:grpSpPr>
        <p:pic>
          <p:nvPicPr>
            <p:cNvPr id="6" name="Picture 5" descr="images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4" name="Picture 3" descr="downloa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6629400" y="1828800"/>
            <a:ext cx="1653946" cy="1091862"/>
            <a:chOff x="4876800" y="3733801"/>
            <a:chExt cx="1653946" cy="1091862"/>
          </a:xfrm>
        </p:grpSpPr>
        <p:sp>
          <p:nvSpPr>
            <p:cNvPr id="8" name="TextBox 7"/>
            <p:cNvSpPr txBox="1"/>
            <p:nvPr/>
          </p:nvSpPr>
          <p:spPr>
            <a:xfrm>
              <a:off x="4876800" y="3810000"/>
              <a:ext cx="7117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5540000">
              <a:off x="5823694" y="3975627"/>
              <a:ext cx="39844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0000"/>
                  </a:solidFill>
                  <a:latin typeface="Arial"/>
                  <a:cs typeface="Arial"/>
                </a:rPr>
                <a:t>I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5400000">
              <a:off x="5576043" y="3567957"/>
              <a:ext cx="68397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660066"/>
                  </a:solidFill>
                  <a:latin typeface="Arial"/>
                  <a:cs typeface="Arial"/>
                </a:rPr>
                <a:t>P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57200" y="5103673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C58ED"/>
                </a:solidFill>
                <a:latin typeface="Arial"/>
                <a:cs typeface="Arial"/>
              </a:rPr>
              <a:t>XML and XQuery: The Cure for All Data</a:t>
            </a:r>
          </a:p>
        </p:txBody>
      </p:sp>
      <p:sp>
        <p:nvSpPr>
          <p:cNvPr id="13" name="TextBox 12"/>
          <p:cNvSpPr txBox="1"/>
          <p:nvPr/>
        </p:nvSpPr>
        <p:spPr>
          <a:xfrm rot="20117902">
            <a:off x="4043610" y="5093106"/>
            <a:ext cx="1176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/>
                <a:cs typeface="Arial"/>
              </a:rPr>
              <a:t>NOT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Format: History</a:t>
            </a: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3400" y="2133600"/>
            <a:ext cx="2514600" cy="1331259"/>
          </a:xfr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905000"/>
            <a:ext cx="798189" cy="798189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553200" y="1447800"/>
            <a:ext cx="2057400" cy="2301865"/>
            <a:chOff x="4377226" y="3429000"/>
            <a:chExt cx="2857500" cy="3063865"/>
          </a:xfrm>
        </p:grpSpPr>
        <p:pic>
          <p:nvPicPr>
            <p:cNvPr id="7" name="Picture 6" descr="download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7226" y="3635365"/>
              <a:ext cx="2857500" cy="2857500"/>
            </a:xfrm>
            <a:prstGeom prst="rect">
              <a:avLst/>
            </a:prstGeom>
          </p:spPr>
        </p:pic>
        <p:pic>
          <p:nvPicPr>
            <p:cNvPr id="6" name="Picture 5" descr="download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19598" y="3429000"/>
              <a:ext cx="1015960" cy="856520"/>
            </a:xfrm>
            <a:prstGeom prst="rect">
              <a:avLst/>
            </a:prstGeom>
          </p:spPr>
        </p:pic>
      </p:grpSp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2400" y="3695700"/>
            <a:ext cx="2857500" cy="2857500"/>
          </a:xfrm>
          <a:prstGeom prst="rect">
            <a:avLst/>
          </a:prstGeom>
        </p:spPr>
      </p:pic>
      <p:pic>
        <p:nvPicPr>
          <p:cNvPr id="10" name="Picture 9" descr="download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85" y="4190007"/>
            <a:ext cx="2540000" cy="2540000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 bwMode="auto">
          <a:xfrm>
            <a:off x="3200400" y="2667000"/>
            <a:ext cx="3352800" cy="381000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 rot="18891723">
            <a:off x="6672265" y="4006562"/>
            <a:ext cx="1143000" cy="381000"/>
          </a:xfrm>
          <a:prstGeom prst="lef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3" name="Left Arrow 12"/>
          <p:cNvSpPr/>
          <p:nvPr/>
        </p:nvSpPr>
        <p:spPr bwMode="auto">
          <a:xfrm>
            <a:off x="3048000" y="5029200"/>
            <a:ext cx="914400" cy="381000"/>
          </a:xfrm>
          <a:prstGeom prst="lef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15" name="Picture 14" descr="images.jp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16" name="Picture 15" descr="download.png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5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Format: db.185 Hash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86000" y="1828800"/>
            <a:ext cx="685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971800" y="1828800"/>
            <a:ext cx="990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k1off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962400" y="1828800"/>
            <a:ext cx="990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d1off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953000" y="1828800"/>
            <a:ext cx="990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k2off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943600" y="1828800"/>
            <a:ext cx="990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d2off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286000" y="2514600"/>
            <a:ext cx="3276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Remaining offsets </a:t>
            </a:r>
            <a:r>
              <a:rPr kumimoji="0" lang="mr-I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…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57600" y="4724400"/>
            <a:ext cx="3276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Key 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47244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Data 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4038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Key 2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286000" y="2514600"/>
            <a:ext cx="4648200" cy="2209800"/>
            <a:chOff x="1752600" y="2514600"/>
            <a:chExt cx="4648200" cy="220980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5029200" y="2514600"/>
              <a:ext cx="1371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400800" y="2514600"/>
              <a:ext cx="0" cy="152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>
              <a:off x="5029200" y="4038600"/>
              <a:ext cx="1371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438400" y="4038600"/>
              <a:ext cx="0" cy="609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1828800" y="4724400"/>
              <a:ext cx="609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752600" y="3200400"/>
              <a:ext cx="0" cy="152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752600" y="3200400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5029200" y="25146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6" name="TextBox 35"/>
          <p:cNvSpPr txBox="1"/>
          <p:nvPr/>
        </p:nvSpPr>
        <p:spPr>
          <a:xfrm>
            <a:off x="2514600" y="3352800"/>
            <a:ext cx="2494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Free space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971800" y="4038600"/>
            <a:ext cx="25908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Other keys/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ＭＳ Ｐゴシック" charset="0"/>
                <a:cs typeface="Arial"/>
              </a:rPr>
              <a:t>datas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286000" y="2514600"/>
            <a:ext cx="3276600" cy="2209800"/>
            <a:chOff x="2286000" y="2514600"/>
            <a:chExt cx="3276600" cy="2209800"/>
          </a:xfrm>
        </p:grpSpPr>
        <p:cxnSp>
          <p:nvCxnSpPr>
            <p:cNvPr id="41" name="Straight Arrow Connector 40"/>
            <p:cNvCxnSpPr>
              <a:stCxn id="5" idx="2"/>
            </p:cNvCxnSpPr>
            <p:nvPr/>
          </p:nvCxnSpPr>
          <p:spPr bwMode="auto">
            <a:xfrm>
              <a:off x="3467100" y="2514600"/>
              <a:ext cx="190500" cy="2209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" name="Straight Arrow Connector 43"/>
            <p:cNvCxnSpPr>
              <a:stCxn id="6" idx="2"/>
            </p:cNvCxnSpPr>
            <p:nvPr/>
          </p:nvCxnSpPr>
          <p:spPr bwMode="auto">
            <a:xfrm flipH="1">
              <a:off x="2286000" y="2514600"/>
              <a:ext cx="2171700" cy="2209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>
              <a:stCxn id="7" idx="2"/>
            </p:cNvCxnSpPr>
            <p:nvPr/>
          </p:nvCxnSpPr>
          <p:spPr bwMode="auto">
            <a:xfrm>
              <a:off x="5448300" y="2514600"/>
              <a:ext cx="114300" cy="15240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oup 47"/>
          <p:cNvGrpSpPr/>
          <p:nvPr/>
        </p:nvGrpSpPr>
        <p:grpSpPr>
          <a:xfrm>
            <a:off x="152400" y="152400"/>
            <a:ext cx="762000" cy="685800"/>
            <a:chOff x="762000" y="2057400"/>
            <a:chExt cx="3810000" cy="3051035"/>
          </a:xfrm>
        </p:grpSpPr>
        <p:pic>
          <p:nvPicPr>
            <p:cNvPr id="49" name="Picture 48" descr="images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0" y="2057400"/>
              <a:ext cx="3810000" cy="3051035"/>
            </a:xfrm>
            <a:prstGeom prst="rect">
              <a:avLst/>
            </a:prstGeom>
          </p:spPr>
        </p:pic>
        <p:pic>
          <p:nvPicPr>
            <p:cNvPr id="50" name="Picture 49" descr="downloa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86000" y="2590800"/>
              <a:ext cx="1905000" cy="917222"/>
            </a:xfrm>
            <a:prstGeom prst="rect">
              <a:avLst/>
            </a:prstGeom>
          </p:spPr>
        </p:pic>
      </p:grpSp>
      <p:sp>
        <p:nvSpPr>
          <p:cNvPr id="51" name="Slide Number Placeholder 5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F200B8-6B8E-AB4B-90DB-5389C754CFF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2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643FF"/>
      </a:hlink>
      <a:folHlink>
        <a:srgbClr val="B2B2B2"/>
      </a:folHlink>
    </a:clrScheme>
    <a:fontScheme name="Default Desig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11621</TotalTime>
  <Words>1916</Words>
  <Application>Microsoft Office PowerPoint</Application>
  <PresentationFormat>On-screen Show (4:3)</PresentationFormat>
  <Paragraphs>362</Paragraphs>
  <Slides>26</Slides>
  <Notes>25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SimSun</vt:lpstr>
      <vt:lpstr>Arial</vt:lpstr>
      <vt:lpstr>Arial Black</vt:lpstr>
      <vt:lpstr>Mangal</vt:lpstr>
      <vt:lpstr>Times New Roman</vt:lpstr>
      <vt:lpstr>Wingdings</vt:lpstr>
      <vt:lpstr>Default Design</vt:lpstr>
      <vt:lpstr>Berkeley DB: The Good, The Bad and the Ugly</vt:lpstr>
      <vt:lpstr>A Refresher: What is  Berkeley DB?</vt:lpstr>
      <vt:lpstr>A Refresher: What is  Berkeley DB?</vt:lpstr>
      <vt:lpstr>A Refresher: What is  Berkeley DB?</vt:lpstr>
      <vt:lpstr>A Refresher: What is  Berkeley DB?</vt:lpstr>
      <vt:lpstr>A Brief History</vt:lpstr>
      <vt:lpstr>Three Lessons</vt:lpstr>
      <vt:lpstr>Page Format: History</vt:lpstr>
      <vt:lpstr>Page Format: db.185 Hash</vt:lpstr>
      <vt:lpstr>Page Format: db.2.0</vt:lpstr>
      <vt:lpstr>Page Format: db.2.0</vt:lpstr>
      <vt:lpstr>Page Formats: Consequences</vt:lpstr>
      <vt:lpstr>Page Formats: Lessons</vt:lpstr>
      <vt:lpstr>API Design: History</vt:lpstr>
      <vt:lpstr>Making Processes Wait</vt:lpstr>
      <vt:lpstr>Lock per Resource!</vt:lpstr>
      <vt:lpstr>Lock per Resource!</vt:lpstr>
      <vt:lpstr>Lock per Resource!</vt:lpstr>
      <vt:lpstr>Lock per Resource!</vt:lpstr>
      <vt:lpstr>Consequences</vt:lpstr>
      <vt:lpstr>Lessons</vt:lpstr>
      <vt:lpstr>XML: History</vt:lpstr>
      <vt:lpstr>Berkeley DB XML</vt:lpstr>
      <vt:lpstr>And what about customers</vt:lpstr>
      <vt:lpstr>XML Lessons</vt:lpstr>
      <vt:lpstr>Parting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PASS: Provenance-Aware Storage Systems</dc:title>
  <dc:creator>Margo Seltzer</dc:creator>
  <cp:lastModifiedBy>Justin Levandoski</cp:lastModifiedBy>
  <cp:revision>161</cp:revision>
  <dcterms:created xsi:type="dcterms:W3CDTF">2002-10-25T02:09:48Z</dcterms:created>
  <dcterms:modified xsi:type="dcterms:W3CDTF">2017-09-06T21:39:56Z</dcterms:modified>
</cp:coreProperties>
</file>